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C0E1-5887-44F1-9D87-88F0ECD6273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38AD-9877-4CD4-9A40-B4506720DF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67006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5FE68-FBB9-4A56-AA51-A8CACAA5DA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49790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7568-1797-4ECF-8F55-AA978EB1D633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15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E4C-BAFC-42C8-BE7A-CDE1C9F11AD2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83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12F2-0065-45AD-A239-D3F4641CE02A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70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9440-5130-4DB6-8605-A0736DF57A7E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95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98F-BD95-4805-9924-C31F838523B0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17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4A9C-6785-4DE9-810B-7B9387D4B844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91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DED7-5C73-43AB-9434-9877864AA24E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4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4D56-09CC-48B0-8E5C-498974A8C22E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75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1BF-4EF9-4BAB-85A5-D629760B0727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5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8E76-1CD7-4A10-AF42-6D8164A1E531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37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9D27-DD05-47CD-9E80-74FE55D2107F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04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B040A-7D64-46E7-A18D-41EC042D38D3}" type="datetime1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96419-E868-4732-A362-CA7E4498F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35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7"/>
          <p:cNvSpPr txBox="1">
            <a:spLocks/>
          </p:cNvSpPr>
          <p:nvPr/>
        </p:nvSpPr>
        <p:spPr>
          <a:xfrm>
            <a:off x="2011052" y="1047404"/>
            <a:ext cx="8169896" cy="649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latin typeface="+mj-ea"/>
              </a:rPr>
              <a:t>* </a:t>
            </a:r>
            <a:r>
              <a:rPr lang="ko-KR" altLang="en-US" sz="4000" b="1" dirty="0" err="1">
                <a:latin typeface="+mj-ea"/>
              </a:rPr>
              <a:t>국민참여단</a:t>
            </a:r>
            <a:r>
              <a:rPr lang="ko-KR" altLang="en-US" sz="4000" b="1" dirty="0">
                <a:latin typeface="+mj-ea"/>
              </a:rPr>
              <a:t> 대상 사업설명자료 </a:t>
            </a:r>
            <a:r>
              <a:rPr lang="en-US" altLang="ko-KR" sz="4000" b="1" dirty="0">
                <a:latin typeface="+mj-ea"/>
              </a:rPr>
              <a:t>*</a:t>
            </a:r>
            <a:endParaRPr lang="ko-KR" altLang="en-US" sz="4000" b="1" dirty="0">
              <a:latin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66075" y="2318343"/>
            <a:ext cx="8859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j-ea"/>
                <a:ea typeface="+mj-ea"/>
              </a:rPr>
              <a:t>[</a:t>
            </a:r>
            <a:r>
              <a:rPr lang="ko-KR" altLang="en-US" sz="1600" b="1" dirty="0">
                <a:latin typeface="+mj-ea"/>
                <a:ea typeface="+mj-ea"/>
              </a:rPr>
              <a:t>안내사항</a:t>
            </a:r>
            <a:r>
              <a:rPr lang="en-US" altLang="ko-KR" sz="1600" b="1" dirty="0">
                <a:latin typeface="+mj-ea"/>
                <a:ea typeface="+mj-ea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j-ea"/>
                <a:ea typeface="+mj-ea"/>
              </a:rPr>
              <a:t> - </a:t>
            </a:r>
            <a:r>
              <a:rPr lang="ko-KR" altLang="en-US" sz="1600" dirty="0">
                <a:latin typeface="+mj-ea"/>
                <a:ea typeface="+mj-ea"/>
              </a:rPr>
              <a:t>본 자료는 서면평가 </a:t>
            </a:r>
            <a:r>
              <a:rPr lang="en-US" altLang="ko-KR" sz="1600" dirty="0">
                <a:latin typeface="+mj-ea"/>
                <a:ea typeface="+mj-ea"/>
              </a:rPr>
              <a:t>‘</a:t>
            </a:r>
            <a:r>
              <a:rPr lang="ko-KR" altLang="en-US" sz="1600" dirty="0">
                <a:latin typeface="+mj-ea"/>
                <a:ea typeface="+mj-ea"/>
              </a:rPr>
              <a:t>국민 선호도</a:t>
            </a:r>
            <a:r>
              <a:rPr lang="en-US" altLang="ko-KR" sz="1600" dirty="0">
                <a:latin typeface="+mj-ea"/>
                <a:ea typeface="+mj-ea"/>
              </a:rPr>
              <a:t>‘ </a:t>
            </a:r>
            <a:r>
              <a:rPr lang="ko-KR" altLang="en-US" sz="1600" dirty="0" err="1">
                <a:latin typeface="+mj-ea"/>
                <a:ea typeface="+mj-ea"/>
              </a:rPr>
              <a:t>정량점수</a:t>
            </a:r>
            <a:r>
              <a:rPr lang="en-US" altLang="ko-KR" sz="1600" dirty="0">
                <a:latin typeface="+mj-ea"/>
                <a:ea typeface="+mj-ea"/>
              </a:rPr>
              <a:t>(</a:t>
            </a:r>
            <a:r>
              <a:rPr lang="ko-KR" altLang="en-US" sz="1600" dirty="0">
                <a:latin typeface="+mj-ea"/>
                <a:ea typeface="+mj-ea"/>
              </a:rPr>
              <a:t>최대 </a:t>
            </a:r>
            <a:r>
              <a:rPr lang="en-US" altLang="ko-KR" sz="1600" dirty="0">
                <a:latin typeface="+mj-ea"/>
                <a:ea typeface="+mj-ea"/>
              </a:rPr>
              <a:t>3</a:t>
            </a:r>
            <a:r>
              <a:rPr lang="ko-KR" altLang="en-US" sz="1600" dirty="0">
                <a:latin typeface="+mj-ea"/>
                <a:ea typeface="+mj-ea"/>
              </a:rPr>
              <a:t>점</a:t>
            </a:r>
            <a:r>
              <a:rPr lang="en-US" altLang="ko-KR" sz="1600" dirty="0">
                <a:latin typeface="+mj-ea"/>
                <a:ea typeface="+mj-ea"/>
              </a:rPr>
              <a:t>) </a:t>
            </a:r>
            <a:r>
              <a:rPr lang="ko-KR" altLang="en-US" sz="1600" dirty="0">
                <a:latin typeface="+mj-ea"/>
                <a:ea typeface="+mj-ea"/>
              </a:rPr>
              <a:t>평가항목으로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j-ea"/>
                <a:ea typeface="+mj-ea"/>
              </a:rPr>
              <a:t>  </a:t>
            </a:r>
            <a:r>
              <a:rPr lang="ko-KR" altLang="en-US" sz="1600" dirty="0">
                <a:latin typeface="+mj-ea"/>
                <a:ea typeface="+mj-ea"/>
              </a:rPr>
              <a:t> 활용되며</a:t>
            </a:r>
            <a:r>
              <a:rPr lang="en-US" altLang="ko-KR" sz="1600" dirty="0">
                <a:latin typeface="+mj-ea"/>
                <a:ea typeface="+mj-ea"/>
              </a:rPr>
              <a:t>,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ko-KR" altLang="en-US" sz="1600" dirty="0" err="1">
                <a:latin typeface="+mj-ea"/>
                <a:ea typeface="+mj-ea"/>
              </a:rPr>
              <a:t>국민참여단에게</a:t>
            </a:r>
            <a:r>
              <a:rPr lang="ko-KR" altLang="en-US" sz="1600" dirty="0">
                <a:latin typeface="+mj-ea"/>
                <a:ea typeface="+mj-ea"/>
              </a:rPr>
              <a:t> 제공됩니다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j-ea"/>
                <a:ea typeface="+mj-ea"/>
              </a:rPr>
              <a:t>[</a:t>
            </a:r>
            <a:r>
              <a:rPr lang="ko-KR" altLang="en-US" sz="1600" b="1" dirty="0">
                <a:latin typeface="+mj-ea"/>
                <a:ea typeface="+mj-ea"/>
              </a:rPr>
              <a:t>작성 유의사항</a:t>
            </a:r>
            <a:r>
              <a:rPr lang="en-US" altLang="ko-KR" sz="1600" b="1" dirty="0">
                <a:latin typeface="+mj-ea"/>
                <a:ea typeface="+mj-ea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j-ea"/>
                <a:ea typeface="+mj-ea"/>
              </a:rPr>
              <a:t> - </a:t>
            </a:r>
            <a:r>
              <a:rPr lang="ko-KR" altLang="en-US" sz="1600" dirty="0">
                <a:latin typeface="+mj-ea"/>
                <a:ea typeface="+mj-ea"/>
              </a:rPr>
              <a:t>슬라이드 크기는 표준</a:t>
            </a:r>
            <a:r>
              <a:rPr lang="en-US" altLang="ko-KR" sz="1600" dirty="0" smtClean="0">
                <a:latin typeface="+mj-ea"/>
                <a:ea typeface="+mj-ea"/>
              </a:rPr>
              <a:t>(16:9)</a:t>
            </a:r>
            <a:r>
              <a:rPr lang="ko-KR" altLang="en-US" sz="1600" dirty="0">
                <a:latin typeface="+mj-ea"/>
                <a:ea typeface="+mj-ea"/>
              </a:rPr>
              <a:t>을 유지하시기 바랍니다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atin typeface="+mj-ea"/>
                <a:ea typeface="+mj-ea"/>
              </a:rPr>
              <a:t>-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구성 및 예시 참고하여 </a:t>
            </a:r>
            <a:r>
              <a:rPr lang="en-US" altLang="ko-KR" sz="1600" dirty="0">
                <a:latin typeface="+mj-ea"/>
                <a:ea typeface="+mj-ea"/>
              </a:rPr>
              <a:t>1</a:t>
            </a:r>
            <a:r>
              <a:rPr lang="ko-KR" altLang="en-US" sz="1600" dirty="0">
                <a:latin typeface="+mj-ea"/>
                <a:ea typeface="+mj-ea"/>
              </a:rPr>
              <a:t>장으로 </a:t>
            </a:r>
            <a:r>
              <a:rPr lang="ko-KR" altLang="en-US" sz="1600" dirty="0" smtClean="0">
                <a:latin typeface="+mj-ea"/>
                <a:ea typeface="+mj-ea"/>
              </a:rPr>
              <a:t>작성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atin typeface="+mj-ea"/>
                <a:ea typeface="+mj-ea"/>
              </a:rPr>
              <a:t>   ※ </a:t>
            </a:r>
            <a:r>
              <a:rPr lang="ko-KR" altLang="en-US" sz="1600" dirty="0" smtClean="0">
                <a:latin typeface="+mj-ea"/>
                <a:ea typeface="+mj-ea"/>
              </a:rPr>
              <a:t>디자인은 자유롭게 작성 가능하나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</a:rPr>
              <a:t>구성</a:t>
            </a:r>
            <a:r>
              <a:rPr lang="en-US" altLang="ko-KR" sz="1600" dirty="0">
                <a:latin typeface="+mj-ea"/>
              </a:rPr>
              <a:t>(</a:t>
            </a:r>
            <a:r>
              <a:rPr lang="ko-KR" altLang="en-US" sz="1600" dirty="0">
                <a:latin typeface="+mj-ea"/>
              </a:rPr>
              <a:t>①</a:t>
            </a:r>
            <a:r>
              <a:rPr lang="en-US" altLang="ko-KR" sz="1600" dirty="0">
                <a:latin typeface="+mj-ea"/>
              </a:rPr>
              <a:t>~</a:t>
            </a:r>
            <a:r>
              <a:rPr lang="ko-KR" altLang="en-US" sz="1600" dirty="0">
                <a:latin typeface="+mj-ea"/>
              </a:rPr>
              <a:t>⑥</a:t>
            </a:r>
            <a:r>
              <a:rPr lang="en-US" altLang="ko-KR" sz="1600" dirty="0">
                <a:latin typeface="+mj-ea"/>
              </a:rPr>
              <a:t>)</a:t>
            </a:r>
            <a:r>
              <a:rPr lang="ko-KR" altLang="en-US" sz="1600" dirty="0">
                <a:latin typeface="+mj-ea"/>
              </a:rPr>
              <a:t>은 반드시 포함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j-ea"/>
                <a:ea typeface="+mj-ea"/>
              </a:rPr>
              <a:t> - </a:t>
            </a:r>
            <a:r>
              <a:rPr lang="ko-KR" altLang="en-US" sz="1600" dirty="0">
                <a:latin typeface="+mj-ea"/>
                <a:ea typeface="+mj-ea"/>
              </a:rPr>
              <a:t>파일은 </a:t>
            </a:r>
            <a:r>
              <a:rPr lang="en-US" altLang="ko-KR" sz="1600" dirty="0">
                <a:latin typeface="+mj-ea"/>
                <a:ea typeface="+mj-ea"/>
              </a:rPr>
              <a:t>PPT</a:t>
            </a:r>
            <a:r>
              <a:rPr lang="ko-KR" altLang="en-US" sz="1600" dirty="0">
                <a:latin typeface="+mj-ea"/>
                <a:ea typeface="+mj-ea"/>
              </a:rPr>
              <a:t>와 </a:t>
            </a:r>
            <a:r>
              <a:rPr lang="en-US" altLang="ko-KR" sz="1600" dirty="0">
                <a:latin typeface="+mj-ea"/>
                <a:ea typeface="+mj-ea"/>
              </a:rPr>
              <a:t>PDF </a:t>
            </a:r>
            <a:r>
              <a:rPr lang="ko-KR" altLang="en-US" sz="1600" dirty="0">
                <a:latin typeface="+mj-ea"/>
                <a:ea typeface="+mj-ea"/>
              </a:rPr>
              <a:t>파일 모두 제출해주시기 바랍니다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</a:p>
        </p:txBody>
      </p:sp>
      <p:sp>
        <p:nvSpPr>
          <p:cNvPr id="41" name="슬라이드 번호 개체 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3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2">
            <a:extLst>
              <a:ext uri="{FF2B5EF4-FFF2-40B4-BE49-F238E27FC236}">
                <a16:creationId xmlns:a16="http://schemas.microsoft.com/office/drawing/2014/main" id="{2CAE63A4-94DD-435B-AF02-B89B7175D8DC}"/>
              </a:ext>
            </a:extLst>
          </p:cNvPr>
          <p:cNvSpPr/>
          <p:nvPr/>
        </p:nvSpPr>
        <p:spPr>
          <a:xfrm>
            <a:off x="1847135" y="1234672"/>
            <a:ext cx="4833355" cy="36946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77" tIns="30788" rIns="61577" bIns="30788" rtlCol="0" anchor="ctr"/>
          <a:lstStyle/>
          <a:p>
            <a:pPr indent="-154743" algn="ctr" defTabSz="871300">
              <a:spcAft>
                <a:spcPts val="205"/>
              </a:spcAft>
            </a:pPr>
            <a:endParaRPr lang="ko-KR" altLang="en-US" sz="855" kern="0">
              <a:ln>
                <a:solidFill>
                  <a:srgbClr val="29ADF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그룹 4"/>
          <p:cNvGrpSpPr/>
          <p:nvPr/>
        </p:nvGrpSpPr>
        <p:grpSpPr>
          <a:xfrm rot="5400000">
            <a:off x="4921543" y="2776643"/>
            <a:ext cx="2364720" cy="315971"/>
            <a:chOff x="5850726" y="5639857"/>
            <a:chExt cx="5520922" cy="436362"/>
          </a:xfrm>
        </p:grpSpPr>
        <p:sp>
          <p:nvSpPr>
            <p:cNvPr id="6" name="AutoShape 4"/>
            <p:cNvSpPr>
              <a:spLocks/>
            </p:cNvSpPr>
            <p:nvPr/>
          </p:nvSpPr>
          <p:spPr bwMode="auto">
            <a:xfrm rot="5400000" flipV="1">
              <a:off x="8454269" y="3036314"/>
              <a:ext cx="313836" cy="5520922"/>
            </a:xfrm>
            <a:prstGeom prst="leftBrace">
              <a:avLst>
                <a:gd name="adj1" fmla="val 41671"/>
                <a:gd name="adj2" fmla="val 50054"/>
              </a:avLst>
            </a:prstGeom>
            <a:gradFill rotWithShape="1">
              <a:gsLst>
                <a:gs pos="0">
                  <a:srgbClr val="FF6600"/>
                </a:gs>
                <a:gs pos="72000">
                  <a:srgbClr val="FFFFFF">
                    <a:alpha val="1000"/>
                  </a:srgbClr>
                </a:gs>
              </a:gsLst>
              <a:lin ang="0" scaled="1"/>
            </a:gra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ts val="205"/>
                </a:spcAft>
              </a:pPr>
              <a:endParaRPr lang="ko-KR" altLang="en-US" sz="771" b="1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 rot="5400000" flipV="1">
              <a:off x="8454269" y="3098227"/>
              <a:ext cx="313836" cy="5520922"/>
            </a:xfrm>
            <a:prstGeom prst="leftBrace">
              <a:avLst>
                <a:gd name="adj1" fmla="val 41671"/>
                <a:gd name="adj2" fmla="val 50054"/>
              </a:avLst>
            </a:prstGeom>
            <a:gradFill>
              <a:gsLst>
                <a:gs pos="30000">
                  <a:srgbClr val="FF9933"/>
                </a:gs>
                <a:gs pos="84000">
                  <a:srgbClr val="FFC000"/>
                </a:gs>
              </a:gsLst>
              <a:lin ang="0" scaled="1"/>
            </a:gradFill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Aft>
                  <a:spcPts val="205"/>
                </a:spcAft>
              </a:pPr>
              <a:endParaRPr lang="ko-KR" altLang="en-US" sz="771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" name="AutoShape 4"/>
            <p:cNvSpPr>
              <a:spLocks/>
            </p:cNvSpPr>
            <p:nvPr/>
          </p:nvSpPr>
          <p:spPr bwMode="auto">
            <a:xfrm rot="5400000" flipV="1">
              <a:off x="8454269" y="3158840"/>
              <a:ext cx="313836" cy="5520922"/>
            </a:xfrm>
            <a:prstGeom prst="leftBrace">
              <a:avLst>
                <a:gd name="adj1" fmla="val 41671"/>
                <a:gd name="adj2" fmla="val 50054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Aft>
                  <a:spcPts val="205"/>
                </a:spcAft>
              </a:pPr>
              <a:endParaRPr lang="ko-KR" altLang="en-US" sz="771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6BDFC621-E218-4D25-8622-12D952019229}"/>
              </a:ext>
            </a:extLst>
          </p:cNvPr>
          <p:cNvSpPr/>
          <p:nvPr/>
        </p:nvSpPr>
        <p:spPr>
          <a:xfrm>
            <a:off x="1846485" y="2035041"/>
            <a:ext cx="4101017" cy="208774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65" tIns="43583" rIns="87165" bIns="43583" rtlCol="0" anchor="ctr"/>
          <a:lstStyle/>
          <a:p>
            <a:pPr algn="ctr" defTabSz="910932"/>
            <a:r>
              <a:rPr lang="en-US" altLang="ko-KR" sz="1539" spc="-48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/>
                </a:solidFill>
                <a:latin typeface="+mj-ea"/>
                <a:ea typeface="+mj-ea"/>
              </a:rPr>
              <a:t>	</a:t>
            </a:r>
            <a:endParaRPr lang="ko-KR" altLang="en-US" sz="1539" spc="-48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BE156A5-2CF0-448F-8AA8-560B236BAC1A}"/>
              </a:ext>
            </a:extLst>
          </p:cNvPr>
          <p:cNvSpPr/>
          <p:nvPr/>
        </p:nvSpPr>
        <p:spPr>
          <a:xfrm>
            <a:off x="6273832" y="2035038"/>
            <a:ext cx="4100101" cy="20877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65" tIns="43583" rIns="87165" bIns="43583" rtlCol="0" anchor="ctr"/>
          <a:lstStyle/>
          <a:p>
            <a:pPr algn="ctr" defTabSz="910932"/>
            <a:r>
              <a:rPr lang="en-US" altLang="ko-KR" sz="1539" spc="-48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/>
                </a:solidFill>
                <a:latin typeface="+mj-ea"/>
                <a:ea typeface="+mj-ea"/>
              </a:rPr>
              <a:t>	</a:t>
            </a:r>
            <a:endParaRPr lang="ko-KR" altLang="en-US" sz="1539" spc="-48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1" name="한쪽 모서리가 잘린 사각형 85">
            <a:extLst>
              <a:ext uri="{FF2B5EF4-FFF2-40B4-BE49-F238E27FC236}">
                <a16:creationId xmlns:a16="http://schemas.microsoft.com/office/drawing/2014/main" id="{DE96208F-F2B0-43E1-8A47-19B6CBC6DDE2}"/>
              </a:ext>
            </a:extLst>
          </p:cNvPr>
          <p:cNvSpPr/>
          <p:nvPr/>
        </p:nvSpPr>
        <p:spPr bwMode="auto">
          <a:xfrm>
            <a:off x="1843245" y="1743441"/>
            <a:ext cx="4101017" cy="296571"/>
          </a:xfrm>
          <a:prstGeom prst="snip1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1589"/>
            <a:endParaRPr lang="ko-KR" altLang="en-US" sz="1027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0913E5E5-5D0C-438F-B875-57C0E9B5B508}"/>
              </a:ext>
            </a:extLst>
          </p:cNvPr>
          <p:cNvSpPr txBox="1">
            <a:spLocks/>
          </p:cNvSpPr>
          <p:nvPr/>
        </p:nvSpPr>
        <p:spPr>
          <a:xfrm flipH="1">
            <a:off x="6443931" y="1790706"/>
            <a:ext cx="1150187" cy="2105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0"/>
              <a:bevelB w="0" h="0"/>
              <a:contourClr>
                <a:schemeClr val="tx1"/>
              </a:contourClr>
            </a:sp3d>
          </a:bodyPr>
          <a:lstStyle>
            <a:defPPr>
              <a:defRPr lang="ko-KR"/>
            </a:defPPr>
            <a:lvl1pPr defTabSz="1001865">
              <a:defRPr spc="-5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  <a:lvl2pPr marL="533781" defTabSz="1067562">
              <a:defRPr sz="2102"/>
            </a:lvl2pPr>
            <a:lvl3pPr marL="1067562" defTabSz="1067562">
              <a:defRPr sz="2102"/>
            </a:lvl3pPr>
            <a:lvl4pPr marL="1601343" defTabSz="1067562">
              <a:defRPr sz="2102"/>
            </a:lvl4pPr>
            <a:lvl5pPr marL="2135124" defTabSz="1067562">
              <a:defRPr sz="2102"/>
            </a:lvl5pPr>
            <a:lvl6pPr marL="2668905" defTabSz="1067562">
              <a:defRPr sz="2102"/>
            </a:lvl6pPr>
            <a:lvl7pPr marL="3202686" defTabSz="1067562">
              <a:defRPr sz="2102"/>
            </a:lvl7pPr>
            <a:lvl8pPr marL="3736467" defTabSz="1067562">
              <a:defRPr sz="2102"/>
            </a:lvl8pPr>
            <a:lvl9pPr marL="4270248" defTabSz="1067562">
              <a:defRPr sz="2102"/>
            </a:lvl9pPr>
          </a:lstStyle>
          <a:p>
            <a:r>
              <a:rPr lang="en-US" altLang="ko-KR" sz="1368" b="1" dirty="0">
                <a:latin typeface="+mj-ea"/>
                <a:ea typeface="+mj-ea"/>
              </a:rPr>
              <a:t>TO-BE(</a:t>
            </a:r>
            <a:r>
              <a:rPr lang="ko-KR" altLang="en-US" sz="1368" b="1" dirty="0">
                <a:latin typeface="+mj-ea"/>
                <a:ea typeface="+mj-ea"/>
              </a:rPr>
              <a:t>적용 후</a:t>
            </a:r>
            <a:r>
              <a:rPr lang="en-US" altLang="ko-KR" sz="1368" b="1" dirty="0">
                <a:latin typeface="+mj-ea"/>
                <a:ea typeface="+mj-ea"/>
              </a:rPr>
              <a:t>)</a:t>
            </a:r>
            <a:endParaRPr lang="ko-KR" altLang="en-US" sz="1368" b="1" dirty="0">
              <a:latin typeface="+mj-ea"/>
              <a:ea typeface="+mj-ea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80698" y="367287"/>
            <a:ext cx="78427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2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2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구성</a:t>
            </a:r>
            <a:r>
              <a:rPr lang="en-US" altLang="ko-KR" sz="2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 </a:t>
            </a:r>
            <a:r>
              <a:rPr lang="en-US" altLang="ko-KR" sz="2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2026</a:t>
            </a:r>
            <a:r>
              <a:rPr lang="ko-KR" altLang="en-US" sz="2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년 </a:t>
            </a:r>
            <a:r>
              <a:rPr lang="ko-KR" altLang="en-US" sz="2800" b="1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블록체인</a:t>
            </a:r>
            <a:r>
              <a:rPr lang="ko-KR" altLang="en-US" sz="2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공공분야 실증사업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1524001" y="5637956"/>
            <a:ext cx="9144005" cy="734180"/>
            <a:chOff x="-6" y="6362700"/>
            <a:chExt cx="10691819" cy="858455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FF0D74FE-5C94-4FD7-9E90-47BEDC274F9E}"/>
                </a:ext>
              </a:extLst>
            </p:cNvPr>
            <p:cNvGrpSpPr/>
            <p:nvPr/>
          </p:nvGrpSpPr>
          <p:grpSpPr>
            <a:xfrm>
              <a:off x="-1" y="6362700"/>
              <a:ext cx="10691814" cy="858455"/>
              <a:chOff x="-1" y="5984107"/>
              <a:chExt cx="10691814" cy="112274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58658912-782C-4D25-965F-666420C135CA}"/>
                  </a:ext>
                </a:extLst>
              </p:cNvPr>
              <p:cNvSpPr/>
              <p:nvPr/>
            </p:nvSpPr>
            <p:spPr>
              <a:xfrm>
                <a:off x="-1" y="5984110"/>
                <a:ext cx="10691814" cy="1122745"/>
              </a:xfrm>
              <a:prstGeom prst="rect">
                <a:avLst/>
              </a:prstGeom>
              <a:solidFill>
                <a:srgbClr val="D8DF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113"/>
                <a:endParaRPr lang="ko-KR" altLang="en-US" sz="94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668109F8-2DB5-4445-A9D4-03723C94495A}"/>
                  </a:ext>
                </a:extLst>
              </p:cNvPr>
              <p:cNvGrpSpPr/>
              <p:nvPr/>
            </p:nvGrpSpPr>
            <p:grpSpPr>
              <a:xfrm>
                <a:off x="9221687" y="5984107"/>
                <a:ext cx="1470126" cy="1122748"/>
                <a:chOff x="9221687" y="5984107"/>
                <a:chExt cx="1470126" cy="1122748"/>
              </a:xfrm>
            </p:grpSpPr>
            <p:sp>
              <p:nvSpPr>
                <p:cNvPr id="22" name="직각 삼각형 21">
                  <a:extLst>
                    <a:ext uri="{FF2B5EF4-FFF2-40B4-BE49-F238E27FC236}">
                      <a16:creationId xmlns:a16="http://schemas.microsoft.com/office/drawing/2014/main" id="{FC70E1FF-44D8-42AF-833D-E2376B04B21C}"/>
                    </a:ext>
                  </a:extLst>
                </p:cNvPr>
                <p:cNvSpPr/>
                <p:nvPr/>
              </p:nvSpPr>
              <p:spPr>
                <a:xfrm flipH="1">
                  <a:off x="9221688" y="5984110"/>
                  <a:ext cx="1470125" cy="1122745"/>
                </a:xfrm>
                <a:prstGeom prst="rtTriangle">
                  <a:avLst/>
                </a:prstGeom>
                <a:solidFill>
                  <a:srgbClr val="002060">
                    <a:alpha val="10000"/>
                  </a:srgb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lIns="30788" tIns="30788" rIns="30788" bIns="30788" anchor="ctr"/>
                <a:lstStyle/>
                <a:p>
                  <a:pPr indent="-154743" algn="ctr" defTabSz="913113">
                    <a:spcAft>
                      <a:spcPts val="257"/>
                    </a:spcAft>
                  </a:pPr>
                  <a:endParaRPr lang="ko-KR" altLang="en-US" sz="941" ker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23" name="그림 19" descr="표지샘플07.png">
                  <a:extLst>
                    <a:ext uri="{FF2B5EF4-FFF2-40B4-BE49-F238E27FC236}">
                      <a16:creationId xmlns:a16="http://schemas.microsoft.com/office/drawing/2014/main" id="{3AD2694D-1D09-440A-9447-E98E2C9867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568"/>
                <a:stretch/>
              </p:blipFill>
              <p:spPr bwMode="auto">
                <a:xfrm flipH="1" flipV="1">
                  <a:off x="9221687" y="5984107"/>
                  <a:ext cx="1470125" cy="1122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88576D43-2571-4991-B505-F2111B03F0FE}"/>
                  </a:ext>
                </a:extLst>
              </p:cNvPr>
              <p:cNvGrpSpPr/>
              <p:nvPr/>
            </p:nvGrpSpPr>
            <p:grpSpPr>
              <a:xfrm flipH="1">
                <a:off x="-1" y="5984107"/>
                <a:ext cx="1470126" cy="1122748"/>
                <a:chOff x="9221687" y="5984107"/>
                <a:chExt cx="1470126" cy="1122748"/>
              </a:xfrm>
            </p:grpSpPr>
            <p:sp>
              <p:nvSpPr>
                <p:cNvPr id="20" name="직각 삼각형 19">
                  <a:extLst>
                    <a:ext uri="{FF2B5EF4-FFF2-40B4-BE49-F238E27FC236}">
                      <a16:creationId xmlns:a16="http://schemas.microsoft.com/office/drawing/2014/main" id="{6304DFCF-52B6-41CD-B6AF-9EF5076A7DE9}"/>
                    </a:ext>
                  </a:extLst>
                </p:cNvPr>
                <p:cNvSpPr/>
                <p:nvPr/>
              </p:nvSpPr>
              <p:spPr>
                <a:xfrm flipH="1">
                  <a:off x="9221688" y="5984110"/>
                  <a:ext cx="1470125" cy="1122745"/>
                </a:xfrm>
                <a:prstGeom prst="rtTriangle">
                  <a:avLst/>
                </a:prstGeom>
                <a:solidFill>
                  <a:srgbClr val="002060">
                    <a:alpha val="10000"/>
                  </a:srgb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lIns="30788" tIns="30788" rIns="30788" bIns="30788" anchor="ctr"/>
                <a:lstStyle/>
                <a:p>
                  <a:pPr indent="-154743" algn="ctr" defTabSz="913113">
                    <a:spcAft>
                      <a:spcPts val="257"/>
                    </a:spcAft>
                  </a:pPr>
                  <a:endParaRPr lang="ko-KR" altLang="en-US" sz="941" ker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21" name="그림 19" descr="표지샘플07.png">
                  <a:extLst>
                    <a:ext uri="{FF2B5EF4-FFF2-40B4-BE49-F238E27FC236}">
                      <a16:creationId xmlns:a16="http://schemas.microsoft.com/office/drawing/2014/main" id="{2156D4B8-4FC0-41B8-A8D8-62EC00D404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568"/>
                <a:stretch/>
              </p:blipFill>
              <p:spPr bwMode="auto">
                <a:xfrm flipH="1" flipV="1">
                  <a:off x="9221687" y="5984107"/>
                  <a:ext cx="1470125" cy="1122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1A68E7-7D40-4E21-B360-A4BC69CDAC49}"/>
                </a:ext>
              </a:extLst>
            </p:cNvPr>
            <p:cNvSpPr txBox="1"/>
            <p:nvPr/>
          </p:nvSpPr>
          <p:spPr>
            <a:xfrm>
              <a:off x="-6" y="6635951"/>
              <a:ext cx="10691812" cy="34548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b="1" i="1" dirty="0">
                  <a:solidFill>
                    <a:srgbClr val="FF0000"/>
                  </a:solidFill>
                  <a:latin typeface="+mj-ea"/>
                  <a:ea typeface="+mj-ea"/>
                </a:rPr>
                <a:t>⑥ </a:t>
              </a:r>
              <a:r>
                <a:rPr lang="ko-KR" altLang="en-US" sz="1600" b="1" i="1" spc="-87" dirty="0">
                  <a:ln>
                    <a:prstDash val="solid"/>
                  </a:ln>
                  <a:solidFill>
                    <a:srgbClr val="FF0000"/>
                  </a:solidFill>
                  <a:latin typeface="+mj-ea"/>
                  <a:ea typeface="+mj-ea"/>
                  <a:cs typeface="Arial" pitchFamily="34" charset="0"/>
                </a:rPr>
                <a:t>사업 요약 설명</a:t>
              </a:r>
              <a:r>
                <a:rPr lang="en-US" altLang="ko-KR" sz="1600" b="1" i="1" spc="-87" dirty="0">
                  <a:ln>
                    <a:prstDash val="solid"/>
                  </a:ln>
                  <a:solidFill>
                    <a:srgbClr val="FF0000"/>
                  </a:solidFill>
                  <a:latin typeface="+mj-ea"/>
                  <a:ea typeface="+mj-ea"/>
                  <a:cs typeface="Arial" pitchFamily="34" charset="0"/>
                </a:rPr>
                <a:t>(</a:t>
              </a:r>
              <a:r>
                <a:rPr lang="ko-KR" altLang="en-US" sz="1600" b="1" i="1" spc="-87" dirty="0">
                  <a:ln>
                    <a:prstDash val="solid"/>
                  </a:ln>
                  <a:solidFill>
                    <a:srgbClr val="FF0000"/>
                  </a:solidFill>
                  <a:latin typeface="+mj-ea"/>
                  <a:ea typeface="+mj-ea"/>
                  <a:cs typeface="Arial" pitchFamily="34" charset="0"/>
                </a:rPr>
                <a:t>한 문장으로 작성</a:t>
              </a:r>
              <a:r>
                <a:rPr lang="en-US" altLang="ko-KR" sz="1600" b="1" i="1" spc="-87" dirty="0">
                  <a:ln>
                    <a:prstDash val="solid"/>
                  </a:ln>
                  <a:solidFill>
                    <a:srgbClr val="FF0000"/>
                  </a:solidFill>
                  <a:latin typeface="+mj-ea"/>
                  <a:ea typeface="+mj-ea"/>
                  <a:cs typeface="Arial" pitchFamily="34" charset="0"/>
                </a:rPr>
                <a:t>)</a:t>
              </a:r>
              <a:endParaRPr lang="ko-KR" altLang="en-US" sz="1600" b="1" i="1" spc="-87" dirty="0">
                <a:ln>
                  <a:prstDash val="solid"/>
                </a:ln>
                <a:solidFill>
                  <a:srgbClr val="FF0000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815909" y="4440473"/>
            <a:ext cx="8558025" cy="1089666"/>
            <a:chOff x="291908" y="4440473"/>
            <a:chExt cx="8558025" cy="1089666"/>
          </a:xfrm>
        </p:grpSpPr>
        <p:sp>
          <p:nvSpPr>
            <p:cNvPr id="25" name="양쪽 모서리가 둥근 사각형 24"/>
            <p:cNvSpPr/>
            <p:nvPr/>
          </p:nvSpPr>
          <p:spPr>
            <a:xfrm rot="5400000">
              <a:off x="2193863" y="2538518"/>
              <a:ext cx="323932" cy="412784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anchor="ctr"/>
            <a:lstStyle/>
            <a:p>
              <a:pPr algn="ctr" defTabSz="781975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97" kern="0" spc="-60" dirty="0">
                <a:latin typeface="+mj-ea"/>
                <a:ea typeface="+mj-ea"/>
              </a:endParaRP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 rot="5400000">
              <a:off x="2193863" y="2921385"/>
              <a:ext cx="323932" cy="412784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anchor="ctr"/>
            <a:lstStyle/>
            <a:p>
              <a:pPr algn="ctr" defTabSz="781975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97" kern="0" spc="-60">
                <a:latin typeface="+mj-ea"/>
                <a:ea typeface="+mj-ea"/>
              </a:endParaRPr>
            </a:p>
          </p:txBody>
        </p:sp>
        <p:sp>
          <p:nvSpPr>
            <p:cNvPr id="27" name="양쪽 모서리가 둥근 사각형 26"/>
            <p:cNvSpPr/>
            <p:nvPr/>
          </p:nvSpPr>
          <p:spPr>
            <a:xfrm rot="5400000">
              <a:off x="6641929" y="2556401"/>
              <a:ext cx="323932" cy="40920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anchor="ctr"/>
            <a:lstStyle/>
            <a:p>
              <a:pPr algn="ctr" defTabSz="781975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97" kern="0" spc="-60">
                <a:latin typeface="+mj-ea"/>
                <a:ea typeface="+mj-ea"/>
              </a:endParaRPr>
            </a:p>
          </p:txBody>
        </p:sp>
        <p:sp>
          <p:nvSpPr>
            <p:cNvPr id="28" name="양쪽 모서리가 둥근 사각형 27"/>
            <p:cNvSpPr/>
            <p:nvPr/>
          </p:nvSpPr>
          <p:spPr>
            <a:xfrm rot="5400000">
              <a:off x="6641929" y="2939269"/>
              <a:ext cx="323932" cy="40920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anchor="ctr"/>
            <a:lstStyle/>
            <a:p>
              <a:pPr algn="ctr" defTabSz="781975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97" kern="0" spc="-60">
                <a:latin typeface="+mj-ea"/>
                <a:ea typeface="+mj-ea"/>
              </a:endParaRPr>
            </a:p>
          </p:txBody>
        </p:sp>
        <p:sp>
          <p:nvSpPr>
            <p:cNvPr id="29" name="양쪽 모서리가 둥근 사각형 28"/>
            <p:cNvSpPr/>
            <p:nvPr/>
          </p:nvSpPr>
          <p:spPr>
            <a:xfrm rot="5400000">
              <a:off x="2193863" y="3304252"/>
              <a:ext cx="323932" cy="412784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anchor="ctr"/>
            <a:lstStyle/>
            <a:p>
              <a:pPr algn="ctr" defTabSz="781975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97" kern="0" spc="-60" dirty="0">
                <a:latin typeface="+mj-ea"/>
                <a:ea typeface="+mj-ea"/>
              </a:endParaRPr>
            </a:p>
          </p:txBody>
        </p:sp>
        <p:sp>
          <p:nvSpPr>
            <p:cNvPr id="30" name="양쪽 모서리가 둥근 사각형 29"/>
            <p:cNvSpPr/>
            <p:nvPr/>
          </p:nvSpPr>
          <p:spPr>
            <a:xfrm rot="5400000">
              <a:off x="6641930" y="3322135"/>
              <a:ext cx="323932" cy="40920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anchor="ctr"/>
            <a:lstStyle/>
            <a:p>
              <a:pPr algn="ctr" defTabSz="781975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97" kern="0" spc="-60">
                <a:latin typeface="+mj-ea"/>
                <a:ea typeface="+mj-ea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20749" y="4441538"/>
            <a:ext cx="31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400" b="1" i="1" dirty="0">
                <a:solidFill>
                  <a:srgbClr val="FF0000"/>
                </a:solidFill>
                <a:latin typeface="+mj-ea"/>
                <a:ea typeface="+mj-ea"/>
              </a:rPr>
              <a:t>④ 사업 수행 전 문제점 작성</a:t>
            </a:r>
            <a:r>
              <a:rPr lang="en-US" altLang="ko-KR" sz="1400" b="1" i="1" dirty="0">
                <a:solidFill>
                  <a:srgbClr val="FF0000"/>
                </a:solidFill>
                <a:latin typeface="+mj-ea"/>
                <a:ea typeface="+mj-ea"/>
              </a:rPr>
              <a:t>(2~3</a:t>
            </a:r>
            <a:r>
              <a:rPr lang="ko-KR" altLang="en-US" sz="1400" b="1" i="1" dirty="0">
                <a:solidFill>
                  <a:srgbClr val="FF0000"/>
                </a:solidFill>
                <a:latin typeface="+mj-ea"/>
                <a:ea typeface="+mj-ea"/>
              </a:rPr>
              <a:t>개</a:t>
            </a:r>
            <a:r>
              <a:rPr lang="en-US" altLang="ko-KR" sz="1400" b="1" i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ko-KR" altLang="en-US" sz="1400" b="1" i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49073" y="4441538"/>
            <a:ext cx="300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400" b="1" i="1" dirty="0">
                <a:solidFill>
                  <a:srgbClr val="FF0000"/>
                </a:solidFill>
                <a:latin typeface="+mj-ea"/>
                <a:ea typeface="+mj-ea"/>
              </a:rPr>
              <a:t> ⑤</a:t>
            </a:r>
            <a:r>
              <a:rPr lang="ko-KR" altLang="en-US" sz="1400" b="1" dirty="0">
                <a:latin typeface="+mj-ea"/>
                <a:ea typeface="+mj-ea"/>
              </a:rPr>
              <a:t> </a:t>
            </a:r>
            <a:r>
              <a:rPr lang="ko-KR" altLang="en-US" sz="1400" b="1" i="1" dirty="0">
                <a:solidFill>
                  <a:srgbClr val="FF0000"/>
                </a:solidFill>
                <a:latin typeface="+mj-ea"/>
                <a:ea typeface="+mj-ea"/>
              </a:rPr>
              <a:t>사업 수행 후 이점 작성</a:t>
            </a:r>
            <a:r>
              <a:rPr lang="en-US" altLang="ko-KR" sz="1400" b="1" i="1" dirty="0">
                <a:solidFill>
                  <a:srgbClr val="FF0000"/>
                </a:solidFill>
                <a:latin typeface="+mj-ea"/>
                <a:ea typeface="+mj-ea"/>
              </a:rPr>
              <a:t>(2~3</a:t>
            </a:r>
            <a:r>
              <a:rPr lang="ko-KR" altLang="en-US" sz="1400" b="1" i="1" dirty="0">
                <a:solidFill>
                  <a:srgbClr val="FF0000"/>
                </a:solidFill>
                <a:latin typeface="+mj-ea"/>
                <a:ea typeface="+mj-ea"/>
              </a:rPr>
              <a:t>개</a:t>
            </a:r>
            <a:r>
              <a:rPr lang="en-US" altLang="ko-KR" sz="1400" b="1" i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ko-KR" altLang="en-US" sz="1400" b="1" i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C11D096E-ECCE-4D99-A44C-CBC32A0CE025}"/>
              </a:ext>
            </a:extLst>
          </p:cNvPr>
          <p:cNvSpPr txBox="1">
            <a:spLocks/>
          </p:cNvSpPr>
          <p:nvPr/>
        </p:nvSpPr>
        <p:spPr>
          <a:xfrm flipH="1">
            <a:off x="2027727" y="1285559"/>
            <a:ext cx="22873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  <a:contourClr>
                <a:schemeClr val="tx1"/>
              </a:contourClr>
            </a:sp3d>
          </a:bodyPr>
          <a:lstStyle>
            <a:defPPr>
              <a:defRPr lang="ko-KR"/>
            </a:defPPr>
            <a:lvl1pPr marL="0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781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7562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343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124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8905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2686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6467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0248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4808">
              <a:defRPr/>
            </a:pPr>
            <a:r>
              <a:rPr lang="ko-KR" altLang="en-US" sz="1600" b="1" i="1" dirty="0">
                <a:solidFill>
                  <a:srgbClr val="FF0000"/>
                </a:solidFill>
                <a:latin typeface="+mj-ea"/>
                <a:ea typeface="+mj-ea"/>
              </a:rPr>
              <a:t>① </a:t>
            </a:r>
            <a:r>
              <a:rPr lang="en-US" altLang="ko-KR" sz="1600" b="1" i="1" dirty="0">
                <a:solidFill>
                  <a:srgbClr val="FF0000"/>
                </a:solidFill>
                <a:latin typeface="+mj-ea"/>
                <a:ea typeface="+mj-ea"/>
              </a:rPr>
              <a:t>‘(</a:t>
            </a:r>
            <a:r>
              <a:rPr lang="ko-KR" altLang="en-US" sz="1600" b="1" i="1" dirty="0" err="1">
                <a:solidFill>
                  <a:srgbClr val="FF0000"/>
                </a:solidFill>
                <a:latin typeface="+mj-ea"/>
                <a:ea typeface="+mj-ea"/>
              </a:rPr>
              <a:t>기관명</a:t>
            </a:r>
            <a:r>
              <a:rPr lang="en-US" altLang="ko-KR" sz="1600" b="1" i="1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ko-KR" altLang="en-US" sz="1600" b="1" i="1" spc="-43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</a:rPr>
              <a:t>사업명</a:t>
            </a:r>
            <a:r>
              <a:rPr lang="en-US" altLang="ko-KR" sz="1600" b="1" i="1" spc="-4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</a:rPr>
              <a:t>’</a:t>
            </a:r>
            <a:r>
              <a:rPr lang="ko-KR" altLang="en-US" sz="1600" b="1" i="1" spc="-4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</a:rPr>
              <a:t> 기입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05998" y="2934635"/>
            <a:ext cx="178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1" dirty="0">
                <a:solidFill>
                  <a:srgbClr val="FF0000"/>
                </a:solidFill>
                <a:latin typeface="+mj-ea"/>
                <a:ea typeface="+mj-ea"/>
              </a:rPr>
              <a:t>② </a:t>
            </a:r>
            <a:r>
              <a:rPr lang="ko-KR" altLang="en-US" sz="1600" b="1" i="1" dirty="0" smtClean="0">
                <a:solidFill>
                  <a:srgbClr val="FF0000"/>
                </a:solidFill>
                <a:latin typeface="+mj-ea"/>
                <a:ea typeface="+mj-ea"/>
              </a:rPr>
              <a:t>예시 이미지</a:t>
            </a:r>
            <a:endParaRPr lang="ko-KR" altLang="en-US" sz="1600" b="1" i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49029" y="2923844"/>
            <a:ext cx="1566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i="1" dirty="0">
                <a:solidFill>
                  <a:srgbClr val="FF0000"/>
                </a:solidFill>
                <a:latin typeface="+mj-ea"/>
                <a:ea typeface="+mj-ea"/>
              </a:rPr>
              <a:t>③ </a:t>
            </a:r>
            <a:r>
              <a:rPr lang="ko-KR" altLang="en-US" sz="1600" b="1" i="1" dirty="0" smtClean="0">
                <a:solidFill>
                  <a:srgbClr val="FF0000"/>
                </a:solidFill>
                <a:latin typeface="+mj-ea"/>
                <a:ea typeface="+mj-ea"/>
              </a:rPr>
              <a:t>예시 이미지</a:t>
            </a:r>
            <a:endParaRPr lang="ko-KR" altLang="en-US" sz="1600" b="1" i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0" y="1022465"/>
            <a:ext cx="12192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슬라이드 번호 개체 틀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3" name="한쪽 모서리가 잘린 사각형 85">
            <a:extLst>
              <a:ext uri="{FF2B5EF4-FFF2-40B4-BE49-F238E27FC236}">
                <a16:creationId xmlns:a16="http://schemas.microsoft.com/office/drawing/2014/main" id="{EFEF961D-29B0-4AC2-81BF-E7F49E50DE21}"/>
              </a:ext>
            </a:extLst>
          </p:cNvPr>
          <p:cNvSpPr/>
          <p:nvPr/>
        </p:nvSpPr>
        <p:spPr bwMode="auto">
          <a:xfrm>
            <a:off x="6270592" y="1747732"/>
            <a:ext cx="4101017" cy="296571"/>
          </a:xfrm>
          <a:prstGeom prst="snip1Rect">
            <a:avLst>
              <a:gd name="adj" fmla="val 50000"/>
            </a:avLst>
          </a:prstGeom>
          <a:solidFill>
            <a:srgbClr val="0070C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1589"/>
            <a:endParaRPr lang="ko-KR" altLang="en-US" sz="1027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0913E5E5-5D0C-438F-B875-57C0E9B5B508}"/>
              </a:ext>
            </a:extLst>
          </p:cNvPr>
          <p:cNvSpPr txBox="1">
            <a:spLocks/>
          </p:cNvSpPr>
          <p:nvPr/>
        </p:nvSpPr>
        <p:spPr>
          <a:xfrm flipH="1">
            <a:off x="6432658" y="1794997"/>
            <a:ext cx="1150187" cy="2105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0"/>
              <a:bevelB w="0" h="0"/>
              <a:contourClr>
                <a:schemeClr val="tx1"/>
              </a:contourClr>
            </a:sp3d>
          </a:bodyPr>
          <a:lstStyle>
            <a:defPPr>
              <a:defRPr lang="ko-KR"/>
            </a:defPPr>
            <a:lvl1pPr defTabSz="1001865">
              <a:defRPr spc="-5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  <a:lvl2pPr marL="533781" defTabSz="1067562">
              <a:defRPr sz="2102"/>
            </a:lvl2pPr>
            <a:lvl3pPr marL="1067562" defTabSz="1067562">
              <a:defRPr sz="2102"/>
            </a:lvl3pPr>
            <a:lvl4pPr marL="1601343" defTabSz="1067562">
              <a:defRPr sz="2102"/>
            </a:lvl4pPr>
            <a:lvl5pPr marL="2135124" defTabSz="1067562">
              <a:defRPr sz="2102"/>
            </a:lvl5pPr>
            <a:lvl6pPr marL="2668905" defTabSz="1067562">
              <a:defRPr sz="2102"/>
            </a:lvl6pPr>
            <a:lvl7pPr marL="3202686" defTabSz="1067562">
              <a:defRPr sz="2102"/>
            </a:lvl7pPr>
            <a:lvl8pPr marL="3736467" defTabSz="1067562">
              <a:defRPr sz="2102"/>
            </a:lvl8pPr>
            <a:lvl9pPr marL="4270248" defTabSz="1067562">
              <a:defRPr sz="2102"/>
            </a:lvl9pPr>
          </a:lstStyle>
          <a:p>
            <a:r>
              <a:rPr lang="en-US" altLang="ko-KR" sz="1368" b="1">
                <a:latin typeface="+mj-ea"/>
                <a:ea typeface="+mj-ea"/>
              </a:rPr>
              <a:t>TO-be(</a:t>
            </a:r>
            <a:r>
              <a:rPr lang="ko-KR" altLang="en-US" sz="1368" b="1" dirty="0">
                <a:latin typeface="+mj-ea"/>
                <a:ea typeface="+mj-ea"/>
              </a:rPr>
              <a:t>적용 후</a:t>
            </a:r>
            <a:r>
              <a:rPr lang="en-US" altLang="ko-KR" sz="1368" b="1" dirty="0">
                <a:latin typeface="+mj-ea"/>
                <a:ea typeface="+mj-ea"/>
              </a:rPr>
              <a:t>)</a:t>
            </a:r>
            <a:endParaRPr lang="ko-KR" altLang="en-US" sz="1368" b="1" dirty="0">
              <a:latin typeface="+mj-ea"/>
              <a:ea typeface="+mj-ea"/>
            </a:endParaRPr>
          </a:p>
        </p:txBody>
      </p:sp>
      <p:sp>
        <p:nvSpPr>
          <p:cNvPr id="45" name="제목 1">
            <a:extLst>
              <a:ext uri="{FF2B5EF4-FFF2-40B4-BE49-F238E27FC236}">
                <a16:creationId xmlns:a16="http://schemas.microsoft.com/office/drawing/2014/main" id="{4BFDE06A-83C1-4421-A338-A07E167F9CDB}"/>
              </a:ext>
            </a:extLst>
          </p:cNvPr>
          <p:cNvSpPr txBox="1">
            <a:spLocks/>
          </p:cNvSpPr>
          <p:nvPr/>
        </p:nvSpPr>
        <p:spPr>
          <a:xfrm flipH="1">
            <a:off x="2005309" y="1790706"/>
            <a:ext cx="1318382" cy="210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/>
              <a:bevelB w="0" h="0"/>
              <a:contourClr>
                <a:schemeClr val="tx1"/>
              </a:contourClr>
            </a:sp3d>
          </a:bodyPr>
          <a:lstStyle>
            <a:defPPr>
              <a:defRPr lang="ko-KR"/>
            </a:defPPr>
            <a:lvl1pPr marL="0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781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7562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343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124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8905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2686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6467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0248" algn="l" defTabSz="1067562" rtl="0" eaLnBrk="1" latinLnBrk="1" hangingPunct="1"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73">
              <a:defRPr/>
            </a:pPr>
            <a:r>
              <a:rPr lang="en-US" altLang="ko-KR" sz="1368" b="1" spc="-43">
                <a:solidFill>
                  <a:schemeClr val="bg1"/>
                </a:solidFill>
                <a:latin typeface="+mj-ea"/>
                <a:ea typeface="+mj-ea"/>
              </a:rPr>
              <a:t>AS-is(</a:t>
            </a:r>
            <a:r>
              <a:rPr lang="ko-KR" altLang="en-US" sz="1368" b="1" spc="-43" dirty="0">
                <a:solidFill>
                  <a:schemeClr val="bg1"/>
                </a:solidFill>
                <a:latin typeface="+mj-ea"/>
                <a:ea typeface="+mj-ea"/>
              </a:rPr>
              <a:t>적용 전</a:t>
            </a:r>
            <a:r>
              <a:rPr lang="en-US" altLang="ko-KR" sz="1368" b="1" spc="-43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1368" b="1" spc="-43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267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80698" y="367287"/>
            <a:ext cx="78427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ko-KR" altLang="en-US" sz="2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예시 </a:t>
            </a:r>
            <a:r>
              <a:rPr lang="en-US" altLang="ko-KR" sz="2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</a:t>
            </a:r>
            <a:endParaRPr lang="ko-KR" altLang="en-US" sz="2800" b="1" spc="-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1022465"/>
            <a:ext cx="12192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92" y="1154424"/>
            <a:ext cx="8468816" cy="56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92" y="1154424"/>
            <a:ext cx="8468816" cy="5676057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80698" y="367287"/>
            <a:ext cx="78427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ko-KR" altLang="en-US" sz="2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예시 </a:t>
            </a:r>
            <a:r>
              <a:rPr lang="en-US" altLang="ko-KR" sz="2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</a:t>
            </a:r>
            <a:endParaRPr lang="ko-KR" altLang="en-US" sz="2800" b="1" spc="-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0" y="1022465"/>
            <a:ext cx="12192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23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5468" y="1410200"/>
            <a:ext cx="9921065" cy="4037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80698" y="367287"/>
            <a:ext cx="78427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ko-KR" altLang="en-US" sz="2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예시 </a:t>
            </a:r>
            <a:r>
              <a:rPr lang="en-US" altLang="ko-KR" sz="2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</a:t>
            </a:r>
            <a:endParaRPr lang="ko-KR" altLang="en-US" sz="2800" b="1" spc="-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0" y="1022465"/>
            <a:ext cx="12192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9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6419-E868-4732-A362-CA7E4498FDE7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5467" y="1410200"/>
            <a:ext cx="9921066" cy="40346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80698" y="367287"/>
            <a:ext cx="78427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ko-KR" altLang="en-US" sz="2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예시 </a:t>
            </a:r>
            <a:r>
              <a:rPr lang="en-US" altLang="ko-KR" sz="2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4</a:t>
            </a:r>
            <a:endParaRPr lang="ko-KR" altLang="en-US" sz="2800" b="1" spc="-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0" y="1022465"/>
            <a:ext cx="12192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9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164</Words>
  <Application>Microsoft Office PowerPoint</Application>
  <PresentationFormat>와이드스크린</PresentationFormat>
  <Paragraphs>32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이다은</dc:creator>
  <cp:lastModifiedBy>KISA</cp:lastModifiedBy>
  <cp:revision>31</cp:revision>
  <dcterms:created xsi:type="dcterms:W3CDTF">2024-10-07T07:54:23Z</dcterms:created>
  <dcterms:modified xsi:type="dcterms:W3CDTF">2025-10-31T06:51:43Z</dcterms:modified>
</cp:coreProperties>
</file>