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332" r:id="rId2"/>
    <p:sldId id="317" r:id="rId3"/>
    <p:sldId id="516" r:id="rId4"/>
    <p:sldId id="333" r:id="rId5"/>
    <p:sldId id="508" r:id="rId6"/>
    <p:sldId id="515" r:id="rId7"/>
    <p:sldId id="523" r:id="rId8"/>
    <p:sldId id="514" r:id="rId9"/>
    <p:sldId id="517" r:id="rId10"/>
    <p:sldId id="518" r:id="rId11"/>
    <p:sldId id="520" r:id="rId12"/>
    <p:sldId id="524" r:id="rId13"/>
    <p:sldId id="350" r:id="rId14"/>
    <p:sldId id="522" r:id="rId15"/>
    <p:sldId id="365" r:id="rId16"/>
    <p:sldId id="521" r:id="rId17"/>
  </p:sldIdLst>
  <p:sldSz cx="9144000" cy="6858000" type="screen4x3"/>
  <p:notesSz cx="9926638" cy="6797675"/>
  <p:embeddedFontLst>
    <p:embeddedFont>
      <p:font typeface="맑은 고딕" panose="020B0503020000020004" pitchFamily="50" charset="-127"/>
      <p:regular r:id="rId20"/>
      <p:bold r:id="rId21"/>
    </p:embeddedFont>
    <p:embeddedFont>
      <p:font typeface="나눔고딕 ExtraBold" panose="020B0600000101010101" charset="-127"/>
      <p:bold r:id="rId22"/>
    </p:embeddedFont>
    <p:embeddedFont>
      <p:font typeface="나눔고딕" panose="020B0600000101010101" charset="-127"/>
      <p:regular r:id="rId23"/>
      <p:bold r:id="rId24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11B0873A-0AEB-4BF7-B8E2-1EC4AD231641}">
          <p14:sldIdLst>
            <p14:sldId id="332"/>
            <p14:sldId id="317"/>
            <p14:sldId id="516"/>
            <p14:sldId id="333"/>
            <p14:sldId id="508"/>
            <p14:sldId id="515"/>
            <p14:sldId id="523"/>
            <p14:sldId id="514"/>
            <p14:sldId id="517"/>
            <p14:sldId id="518"/>
            <p14:sldId id="520"/>
            <p14:sldId id="524"/>
            <p14:sldId id="350"/>
            <p14:sldId id="522"/>
            <p14:sldId id="365"/>
            <p14:sldId id="5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5">
          <p15:clr>
            <a:srgbClr val="A4A3A4"/>
          </p15:clr>
        </p15:guide>
        <p15:guide id="4" pos="54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CC"/>
    <a:srgbClr val="0D47FF"/>
    <a:srgbClr val="0033C4"/>
    <a:srgbClr val="009999"/>
    <a:srgbClr val="0036D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61" autoAdjust="0"/>
    <p:restoredTop sz="95799" autoAdjust="0"/>
  </p:normalViewPr>
  <p:slideViewPr>
    <p:cSldViewPr>
      <p:cViewPr varScale="1">
        <p:scale>
          <a:sx n="110" d="100"/>
          <a:sy n="110" d="100"/>
        </p:scale>
        <p:origin x="1854" y="108"/>
      </p:cViewPr>
      <p:guideLst>
        <p:guide orient="horz" pos="2160"/>
        <p:guide pos="2880"/>
        <p:guide pos="295"/>
        <p:guide pos="54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840" cy="339515"/>
          </a:xfrm>
          <a:prstGeom prst="rect">
            <a:avLst/>
          </a:prstGeom>
        </p:spPr>
        <p:txBody>
          <a:bodyPr vert="horz" lIns="88401" tIns="44201" rIns="88401" bIns="4420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2581" y="1"/>
            <a:ext cx="4301840" cy="339515"/>
          </a:xfrm>
          <a:prstGeom prst="rect">
            <a:avLst/>
          </a:prstGeom>
        </p:spPr>
        <p:txBody>
          <a:bodyPr vert="horz" lIns="88401" tIns="44201" rIns="88401" bIns="44201" rtlCol="0"/>
          <a:lstStyle>
            <a:lvl1pPr algn="r">
              <a:defRPr sz="1200"/>
            </a:lvl1pPr>
          </a:lstStyle>
          <a:p>
            <a:fld id="{8D8C3D8E-B537-48CC-8F52-943C95C9AF7D}" type="datetimeFigureOut">
              <a:rPr lang="ko-KR" altLang="en-US" smtClean="0"/>
              <a:pPr/>
              <a:t>2026-07-08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57107"/>
            <a:ext cx="4301840" cy="339515"/>
          </a:xfrm>
          <a:prstGeom prst="rect">
            <a:avLst/>
          </a:prstGeom>
        </p:spPr>
        <p:txBody>
          <a:bodyPr vert="horz" lIns="88401" tIns="44201" rIns="88401" bIns="4420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2581" y="6457107"/>
            <a:ext cx="4301840" cy="339515"/>
          </a:xfrm>
          <a:prstGeom prst="rect">
            <a:avLst/>
          </a:prstGeom>
        </p:spPr>
        <p:txBody>
          <a:bodyPr vert="horz" lIns="88401" tIns="44201" rIns="88401" bIns="44201" rtlCol="0" anchor="b"/>
          <a:lstStyle>
            <a:lvl1pPr algn="r">
              <a:defRPr sz="1200"/>
            </a:lvl1pPr>
          </a:lstStyle>
          <a:p>
            <a:fld id="{F0A201E1-1709-4331-B80D-B3B89F54D9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4470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1544" cy="339884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800" y="2"/>
            <a:ext cx="4301544" cy="339884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r">
              <a:defRPr sz="1300"/>
            </a:lvl1pPr>
          </a:lstStyle>
          <a:p>
            <a:fld id="{A662CA75-8E00-4799-9FA3-184133863A5D}" type="datetimeFigureOut">
              <a:rPr lang="ko-KR" altLang="en-US" smtClean="0"/>
              <a:pPr/>
              <a:t>2026-07-08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11175"/>
            <a:ext cx="3395662" cy="254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0" tIns="46145" rIns="92290" bIns="4614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6" y="3228897"/>
            <a:ext cx="7941310" cy="3058954"/>
          </a:xfrm>
          <a:prstGeom prst="rect">
            <a:avLst/>
          </a:prstGeom>
        </p:spPr>
        <p:txBody>
          <a:bodyPr vert="horz" lIns="92290" tIns="46145" rIns="92290" bIns="46145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6456615"/>
            <a:ext cx="4301544" cy="339884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800" y="6456615"/>
            <a:ext cx="4301544" cy="339884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r">
              <a:defRPr sz="1300"/>
            </a:lvl1pPr>
          </a:lstStyle>
          <a:p>
            <a:fld id="{319C5C42-1261-4F9B-8894-8EFF6BD1D42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3193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47501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96767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312908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02557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31290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47501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19986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31290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6543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06747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1237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667779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59580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5173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2pPr>
              <a:buSzPct val="50000"/>
              <a:defRPr/>
            </a:lvl2pPr>
            <a:extLst/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rtlCol="0"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슬라이드 번호 개체 틀 17"/>
          <p:cNvSpPr>
            <a:spLocks noGrp="1"/>
          </p:cNvSpPr>
          <p:nvPr>
            <p:ph type="sldNum" sz="quarter" idx="10"/>
          </p:nvPr>
        </p:nvSpPr>
        <p:spPr>
          <a:xfrm>
            <a:off x="4214813" y="6421438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-</a:t>
            </a:r>
            <a:fld id="{2E8BBF0D-9C95-4A0D-B2BD-6D61B3B5AAE3}" type="slidenum">
              <a:rPr lang="en-US" altLang="ko-KR"/>
              <a:pPr>
                <a:defRPr/>
              </a:pPr>
              <a:t>‹#›</a:t>
            </a:fld>
            <a:r>
              <a:rPr lang="en-US" altLang="ko-KR"/>
              <a:t>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560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 userDrawn="1"/>
        </p:nvSpPr>
        <p:spPr bwMode="auto">
          <a:xfrm>
            <a:off x="8702376" y="6555181"/>
            <a:ext cx="442276" cy="334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7237" tIns="43619" rIns="87237" bIns="43619">
            <a:spAutoFit/>
          </a:bodyPr>
          <a:lstStyle/>
          <a:p>
            <a:pPr algn="r" latinLnBrk="0">
              <a:spcBef>
                <a:spcPct val="50000"/>
              </a:spcBef>
              <a:defRPr/>
            </a:pPr>
            <a:fld id="{0A035614-DC4D-431D-9664-8B6560530D26}" type="slidenum">
              <a:rPr lang="en-US" altLang="ko-KR" sz="1600" b="1">
                <a:gradFill>
                  <a:gsLst>
                    <a:gs pos="100000">
                      <a:prstClr val="black">
                        <a:lumMod val="65000"/>
                        <a:lumOff val="35000"/>
                      </a:prstClr>
                    </a:gs>
                    <a:gs pos="100000">
                      <a:prstClr val="white">
                        <a:lumMod val="95000"/>
                      </a:prstClr>
                    </a:gs>
                  </a:gsLst>
                  <a:lin ang="5400000" scaled="0"/>
                </a:gradFill>
                <a:latin typeface="맑은 고딕" pitchFamily="50" charset="-127"/>
                <a:ea typeface="맑은 고딕" pitchFamily="50" charset="-127"/>
              </a:rPr>
              <a:pPr algn="r" latinLnBrk="0">
                <a:spcBef>
                  <a:spcPct val="50000"/>
                </a:spcBef>
                <a:defRPr/>
              </a:pPr>
              <a:t>‹#›</a:t>
            </a:fld>
            <a:endParaRPr lang="en-US" altLang="ko-KR" sz="1600" b="1" dirty="0">
              <a:gradFill>
                <a:gsLst>
                  <a:gs pos="100000">
                    <a:prstClr val="black">
                      <a:lumMod val="65000"/>
                      <a:lumOff val="35000"/>
                    </a:prstClr>
                  </a:gs>
                  <a:gs pos="100000">
                    <a:prstClr val="white">
                      <a:lumMod val="95000"/>
                    </a:prstClr>
                  </a:gs>
                </a:gsLst>
                <a:lin ang="5400000" scaled="0"/>
              </a:gra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4" name="그룹 11"/>
          <p:cNvGrpSpPr/>
          <p:nvPr userDrawn="1"/>
        </p:nvGrpSpPr>
        <p:grpSpPr>
          <a:xfrm>
            <a:off x="460858" y="194492"/>
            <a:ext cx="8267166" cy="668344"/>
            <a:chOff x="460858" y="194492"/>
            <a:chExt cx="8206930" cy="668344"/>
          </a:xfrm>
        </p:grpSpPr>
        <p:sp>
          <p:nvSpPr>
            <p:cNvPr id="5" name="직사각형 4"/>
            <p:cNvSpPr/>
            <p:nvPr userDrawn="1"/>
          </p:nvSpPr>
          <p:spPr>
            <a:xfrm rot="16200000">
              <a:off x="4518539" y="-3246358"/>
              <a:ext cx="55581" cy="8162808"/>
            </a:xfrm>
            <a:prstGeom prst="rect">
              <a:avLst/>
            </a:prstGeom>
            <a:gradFill>
              <a:gsLst>
                <a:gs pos="60000">
                  <a:srgbClr val="00B0F0"/>
                </a:gs>
                <a:gs pos="50000">
                  <a:srgbClr val="0070C0"/>
                </a:gs>
                <a:gs pos="47000">
                  <a:schemeClr val="tx2">
                    <a:lumMod val="75000"/>
                  </a:schemeClr>
                </a:gs>
                <a:gs pos="83000">
                  <a:srgbClr val="0070C0"/>
                </a:gs>
              </a:gsLst>
              <a:lin ang="5400000" scaled="0"/>
            </a:gradFill>
            <a:ln w="15875" cap="rnd">
              <a:noFill/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직사각형 5"/>
            <p:cNvSpPr/>
            <p:nvPr userDrawn="1"/>
          </p:nvSpPr>
          <p:spPr>
            <a:xfrm>
              <a:off x="477006" y="215362"/>
              <a:ext cx="8166226" cy="599624"/>
            </a:xfrm>
            <a:prstGeom prst="rect">
              <a:avLst/>
            </a:prstGeom>
            <a:gradFill>
              <a:gsLst>
                <a:gs pos="100000">
                  <a:schemeClr val="bg1">
                    <a:lumMod val="95000"/>
                  </a:schemeClr>
                </a:gs>
                <a:gs pos="0">
                  <a:schemeClr val="bg1">
                    <a:lumMod val="95000"/>
                    <a:alpha val="0"/>
                  </a:schemeClr>
                </a:gs>
              </a:gsLst>
              <a:lin ang="9600000" scaled="0"/>
            </a:gradFill>
            <a:ln w="15875" cap="rnd">
              <a:noFill/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자유형 7"/>
            <p:cNvSpPr/>
            <p:nvPr userDrawn="1"/>
          </p:nvSpPr>
          <p:spPr>
            <a:xfrm>
              <a:off x="460858" y="204825"/>
              <a:ext cx="8166876" cy="45719"/>
            </a:xfrm>
            <a:custGeom>
              <a:avLst/>
              <a:gdLst>
                <a:gd name="connsiteX0" fmla="*/ 0 w 8134502"/>
                <a:gd name="connsiteY0" fmla="*/ 0 h 0"/>
                <a:gd name="connsiteX1" fmla="*/ 8134502 w 8134502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134502">
                  <a:moveTo>
                    <a:pt x="0" y="0"/>
                  </a:moveTo>
                  <a:lnTo>
                    <a:pt x="8134502" y="0"/>
                  </a:lnTo>
                </a:path>
              </a:pathLst>
            </a:custGeom>
            <a:noFill/>
            <a:ln w="3175" cap="rnd">
              <a:gradFill>
                <a:gsLst>
                  <a:gs pos="100000">
                    <a:schemeClr val="bg1">
                      <a:lumMod val="85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3000000" scaled="0"/>
              </a:gradFill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" name="자유형 1"/>
            <p:cNvSpPr/>
            <p:nvPr userDrawn="1"/>
          </p:nvSpPr>
          <p:spPr>
            <a:xfrm>
              <a:off x="467829" y="204824"/>
              <a:ext cx="45719" cy="607553"/>
            </a:xfrm>
            <a:custGeom>
              <a:avLst/>
              <a:gdLst>
                <a:gd name="connsiteX0" fmla="*/ 0 w 0"/>
                <a:gd name="connsiteY0" fmla="*/ 0 h 637046"/>
                <a:gd name="connsiteX1" fmla="*/ 0 w 0"/>
                <a:gd name="connsiteY1" fmla="*/ 637046 h 637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37046">
                  <a:moveTo>
                    <a:pt x="0" y="0"/>
                  </a:moveTo>
                  <a:lnTo>
                    <a:pt x="0" y="637046"/>
                  </a:lnTo>
                </a:path>
              </a:pathLst>
            </a:custGeom>
            <a:noFill/>
            <a:ln w="6350" cap="rnd">
              <a:solidFill>
                <a:schemeClr val="bg1">
                  <a:lumMod val="85000"/>
                </a:schemeClr>
              </a:solidFill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9" name="자유형 8"/>
            <p:cNvSpPr/>
            <p:nvPr userDrawn="1"/>
          </p:nvSpPr>
          <p:spPr>
            <a:xfrm>
              <a:off x="8622069" y="194492"/>
              <a:ext cx="45719" cy="607553"/>
            </a:xfrm>
            <a:custGeom>
              <a:avLst/>
              <a:gdLst>
                <a:gd name="connsiteX0" fmla="*/ 0 w 0"/>
                <a:gd name="connsiteY0" fmla="*/ 0 h 637046"/>
                <a:gd name="connsiteX1" fmla="*/ 0 w 0"/>
                <a:gd name="connsiteY1" fmla="*/ 637046 h 637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37046">
                  <a:moveTo>
                    <a:pt x="0" y="0"/>
                  </a:moveTo>
                  <a:lnTo>
                    <a:pt x="0" y="637046"/>
                  </a:lnTo>
                </a:path>
              </a:pathLst>
            </a:custGeom>
            <a:noFill/>
            <a:ln w="6350" cap="rnd">
              <a:solidFill>
                <a:schemeClr val="bg1">
                  <a:lumMod val="85000"/>
                </a:schemeClr>
              </a:solidFill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098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자유형 14"/>
          <p:cNvSpPr/>
          <p:nvPr/>
        </p:nvSpPr>
        <p:spPr>
          <a:xfrm flipV="1">
            <a:off x="594721" y="2015129"/>
            <a:ext cx="7954557" cy="45719"/>
          </a:xfrm>
          <a:custGeom>
            <a:avLst/>
            <a:gdLst>
              <a:gd name="connsiteX0" fmla="*/ 0 w 8334302"/>
              <a:gd name="connsiteY0" fmla="*/ 0 h 0"/>
              <a:gd name="connsiteX1" fmla="*/ 8334302 w 8334302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34302">
                <a:moveTo>
                  <a:pt x="0" y="0"/>
                </a:moveTo>
                <a:lnTo>
                  <a:pt x="8334302" y="0"/>
                </a:lnTo>
              </a:path>
            </a:pathLst>
          </a:custGeom>
          <a:noFill/>
          <a:ln w="19050" cap="rnd">
            <a:solidFill>
              <a:schemeClr val="accent1">
                <a:lumMod val="75000"/>
              </a:schemeClr>
            </a:solidFill>
            <a:tailEnd type="none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grpSp>
        <p:nvGrpSpPr>
          <p:cNvPr id="26" name="그룹 25"/>
          <p:cNvGrpSpPr/>
          <p:nvPr/>
        </p:nvGrpSpPr>
        <p:grpSpPr>
          <a:xfrm>
            <a:off x="1297238" y="4320000"/>
            <a:ext cx="7846762" cy="432000"/>
            <a:chOff x="1297238" y="4356000"/>
            <a:chExt cx="7846762" cy="432000"/>
          </a:xfrm>
        </p:grpSpPr>
        <p:sp>
          <p:nvSpPr>
            <p:cNvPr id="16" name="모서리가 둥근 직사각형 15"/>
            <p:cNvSpPr/>
            <p:nvPr/>
          </p:nvSpPr>
          <p:spPr>
            <a:xfrm>
              <a:off x="1297238" y="4356000"/>
              <a:ext cx="1329148" cy="432000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9525" cap="rnd">
              <a:noFill/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Aft>
                  <a:spcPct val="0"/>
                </a:spcAft>
                <a:buClr>
                  <a:prstClr val="black">
                    <a:lumMod val="85000"/>
                    <a:lumOff val="15000"/>
                  </a:prstClr>
                </a:buClr>
              </a:pPr>
              <a:r>
                <a:rPr kumimoji="1" lang="ko-KR" altLang="en-US" sz="2000" b="1" dirty="0">
                  <a:gradFill>
                    <a:gsLst>
                      <a:gs pos="100000">
                        <a:schemeClr val="bg1"/>
                      </a:gs>
                      <a:gs pos="100000">
                        <a:srgbClr val="FFFFFF">
                          <a:lumMod val="85000"/>
                          <a:alpha val="0"/>
                        </a:srgbClr>
                      </a:gs>
                    </a:gsLst>
                    <a:lin ang="10800000" scaled="0"/>
                  </a:gradFill>
                  <a:latin typeface="나눔고딕 ExtraBold" pitchFamily="50" charset="-127"/>
                  <a:ea typeface="나눔고딕 ExtraBold" pitchFamily="50" charset="-127"/>
                </a:rPr>
                <a:t>책 임 자</a:t>
              </a:r>
            </a:p>
          </p:txBody>
        </p:sp>
        <p:sp>
          <p:nvSpPr>
            <p:cNvPr id="18" name="Text Box 5"/>
            <p:cNvSpPr txBox="1">
              <a:spLocks noChangeArrowheads="1"/>
            </p:cNvSpPr>
            <p:nvPr/>
          </p:nvSpPr>
          <p:spPr bwMode="auto">
            <a:xfrm>
              <a:off x="2715960" y="4356000"/>
              <a:ext cx="642804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36000" tIns="36000" rIns="36000" bIns="36000" anchor="ctr" anchorCtr="0">
              <a:no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lvl="0" eaLnBrk="1" latinLnBrk="0" hangingPunct="1">
                <a:defRPr/>
              </a:pPr>
              <a:r>
                <a:rPr lang="en-US" altLang="ko-KR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나눔고딕 ExtraBold" pitchFamily="50" charset="-127"/>
                  <a:ea typeface="나눔고딕 ExtraBold" pitchFamily="50" charset="-127"/>
                  <a:cs typeface="Arial" panose="020B0604020202020204" pitchFamily="34" charset="0"/>
                </a:rPr>
                <a:t>00</a:t>
              </a:r>
              <a:r>
                <a:rPr lang="ko-KR" altLang="en-US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나눔고딕 ExtraBold" pitchFamily="50" charset="-127"/>
                  <a:ea typeface="나눔고딕 ExtraBold" pitchFamily="50" charset="-127"/>
                  <a:cs typeface="Arial" panose="020B0604020202020204" pitchFamily="34" charset="0"/>
                </a:rPr>
                <a:t>대학교 </a:t>
              </a:r>
              <a:r>
                <a:rPr lang="en-US" altLang="ko-KR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나눔고딕 ExtraBold" pitchFamily="50" charset="-127"/>
                  <a:ea typeface="나눔고딕 ExtraBold" pitchFamily="50" charset="-127"/>
                  <a:cs typeface="Arial" panose="020B0604020202020204" pitchFamily="34" charset="0"/>
                </a:rPr>
                <a:t>00000</a:t>
              </a:r>
              <a:r>
                <a:rPr lang="ko-KR" altLang="en-US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나눔고딕 ExtraBold" pitchFamily="50" charset="-127"/>
                  <a:ea typeface="나눔고딕 ExtraBold" pitchFamily="50" charset="-127"/>
                  <a:cs typeface="Arial" panose="020B0604020202020204" pitchFamily="34" charset="0"/>
                </a:rPr>
                <a:t>학과 교수 </a:t>
              </a:r>
              <a:r>
                <a:rPr lang="en-US" altLang="ko-KR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나눔고딕 ExtraBold" pitchFamily="50" charset="-127"/>
                  <a:ea typeface="나눔고딕 ExtraBold" pitchFamily="50" charset="-127"/>
                  <a:cs typeface="Arial" panose="020B0604020202020204" pitchFamily="34" charset="0"/>
                </a:rPr>
                <a:t>000</a:t>
              </a:r>
              <a:endParaRPr lang="ko-KR" altLang="en-US" sz="2200" b="1" kern="0" dirty="0">
                <a:gradFill>
                  <a:gsLst>
                    <a:gs pos="10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rgbClr val="00589A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endParaRPr>
            </a:p>
          </p:txBody>
        </p:sp>
      </p:grp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182" y="2733018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latinLnBrk="0" hangingPunct="1">
              <a:defRPr/>
            </a:pPr>
            <a:r>
              <a:rPr lang="en-US" altLang="ko-KR" sz="2400" kern="0" dirty="0" smtClean="0">
                <a:gradFill>
                  <a:gsLst>
                    <a:gs pos="10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rgbClr val="00589A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’26</a:t>
            </a:r>
            <a:r>
              <a:rPr lang="ko-KR" altLang="en-US" sz="2400" kern="0" dirty="0" smtClean="0">
                <a:gradFill>
                  <a:gsLst>
                    <a:gs pos="10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rgbClr val="00589A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년 </a:t>
            </a:r>
            <a:r>
              <a:rPr lang="ko-KR" altLang="en-US" sz="2400" kern="0" dirty="0" err="1">
                <a:gradFill>
                  <a:gsLst>
                    <a:gs pos="10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rgbClr val="00589A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사외공모</a:t>
            </a:r>
            <a:r>
              <a:rPr lang="ko-KR" altLang="en-US" sz="2400" kern="0" dirty="0">
                <a:gradFill>
                  <a:gsLst>
                    <a:gs pos="10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rgbClr val="00589A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 기초연구 수행후보기관 선정</a:t>
            </a:r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0" y="356401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lvl="0" algn="ctr" eaLnBrk="1" latinLnBrk="0" hangingPunct="1">
              <a:defRPr/>
            </a:pPr>
            <a:r>
              <a:rPr lang="en-US" altLang="ko-KR" sz="2400" kern="0" dirty="0" smtClean="0">
                <a:gradFill>
                  <a:gsLst>
                    <a:gs pos="10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rgbClr val="00589A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2026. </a:t>
            </a:r>
            <a:r>
              <a:rPr lang="en-US" altLang="ko-KR" sz="2400" kern="0" dirty="0">
                <a:gradFill>
                  <a:gsLst>
                    <a:gs pos="10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rgbClr val="00589A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00. 00</a:t>
            </a:r>
            <a:endParaRPr lang="ko-KR" altLang="en-US" sz="2400" kern="0" dirty="0">
              <a:gradFill>
                <a:gsLst>
                  <a:gs pos="100000">
                    <a:schemeClr val="tx1">
                      <a:lumMod val="75000"/>
                      <a:lumOff val="25000"/>
                    </a:schemeClr>
                  </a:gs>
                  <a:gs pos="100000">
                    <a:srgbClr val="00589A"/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  <a:cs typeface="Arial" panose="020B0604020202020204" pitchFamily="34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711152" y="1280954"/>
            <a:ext cx="77216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330325" eaLnBrk="0" latinLnBrk="0" hangingPunct="0">
              <a:buSzPct val="100000"/>
              <a:defRPr/>
            </a:pPr>
            <a:r>
              <a:rPr lang="en-US" altLang="ko-KR" sz="4000" b="1" kern="0" dirty="0" smtClean="0">
                <a:gradFill>
                  <a:gsLst>
                    <a:gs pos="0">
                      <a:srgbClr val="1F497D">
                        <a:lumMod val="50000"/>
                      </a:srgbClr>
                    </a:gs>
                    <a:gs pos="100000">
                      <a:srgbClr val="004D86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000000000 (</a:t>
            </a:r>
            <a:r>
              <a:rPr lang="ko-KR" altLang="en-US" sz="4000" b="1" kern="0" dirty="0" err="1">
                <a:gradFill>
                  <a:gsLst>
                    <a:gs pos="0">
                      <a:srgbClr val="1F497D">
                        <a:lumMod val="50000"/>
                      </a:srgbClr>
                    </a:gs>
                    <a:gs pos="100000">
                      <a:srgbClr val="004D86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과제명</a:t>
            </a:r>
            <a:r>
              <a:rPr lang="en-US" altLang="ko-KR" sz="4000" b="1" kern="0" dirty="0">
                <a:gradFill>
                  <a:gsLst>
                    <a:gs pos="0">
                      <a:srgbClr val="1F497D">
                        <a:lumMod val="50000"/>
                      </a:srgbClr>
                    </a:gs>
                    <a:gs pos="100000">
                      <a:srgbClr val="004D86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)</a:t>
            </a:r>
            <a:endParaRPr lang="ko-KR" altLang="en-US" sz="4000" b="1" kern="0" dirty="0">
              <a:gradFill>
                <a:gsLst>
                  <a:gs pos="0">
                    <a:srgbClr val="1F497D">
                      <a:lumMod val="50000"/>
                    </a:srgbClr>
                  </a:gs>
                  <a:gs pos="100000">
                    <a:srgbClr val="004D86"/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696044" y="4881933"/>
            <a:ext cx="6386346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latinLnBrk="0" hangingPunct="1">
              <a:defRPr/>
            </a:pPr>
            <a:r>
              <a:rPr lang="en-US" altLang="ko-KR" sz="20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2000" b="1" dirty="0">
                <a:solidFill>
                  <a:srgbClr val="FF0000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발표자료 양식 변경 금지</a:t>
            </a:r>
            <a:endParaRPr lang="en-US" altLang="ko-KR" sz="2000" b="1" dirty="0">
              <a:solidFill>
                <a:srgbClr val="FF0000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  <a:p>
            <a:pPr eaLnBrk="1" latinLnBrk="0" hangingPunct="1">
              <a:defRPr/>
            </a:pPr>
            <a:r>
              <a:rPr lang="ko-KR" altLang="en-US" sz="2000" b="1" kern="0" dirty="0">
                <a:solidFill>
                  <a:srgbClr val="FF0000"/>
                </a:solidFill>
                <a:latin typeface="나눔고딕 ExtraBold" panose="020B0600000101010101" charset="-127"/>
                <a:ea typeface="나눔고딕 ExtraBold" panose="020B0600000101010101" charset="-127"/>
                <a:cs typeface="Arial" panose="020B0604020202020204" pitchFamily="34" charset="0"/>
              </a:rPr>
              <a:t> ① 분량 제한은 없음</a:t>
            </a:r>
            <a:r>
              <a:rPr lang="en-US" altLang="ko-KR" sz="2000" b="1" kern="0" dirty="0">
                <a:solidFill>
                  <a:srgbClr val="FF0000"/>
                </a:solidFill>
                <a:latin typeface="나눔고딕 ExtraBold" panose="020B0600000101010101" charset="-127"/>
                <a:ea typeface="나눔고딕 ExtraBold" panose="020B0600000101010101" charset="-127"/>
                <a:cs typeface="Arial" panose="020B0604020202020204" pitchFamily="34" charset="0"/>
              </a:rPr>
              <a:t>(</a:t>
            </a:r>
            <a:r>
              <a:rPr lang="ko-KR" altLang="en-US" sz="2000" b="1" kern="0" dirty="0">
                <a:solidFill>
                  <a:srgbClr val="FF0000"/>
                </a:solidFill>
                <a:latin typeface="나눔고딕 ExtraBold" panose="020B0600000101010101" charset="-127"/>
                <a:ea typeface="나눔고딕 ExtraBold" panose="020B0600000101010101" charset="-127"/>
                <a:cs typeface="Arial" panose="020B0604020202020204" pitchFamily="34" charset="0"/>
              </a:rPr>
              <a:t>발표시간 </a:t>
            </a:r>
            <a:r>
              <a:rPr lang="en-US" altLang="ko-KR" sz="2000" b="1" kern="0" dirty="0">
                <a:solidFill>
                  <a:srgbClr val="FF0000"/>
                </a:solidFill>
                <a:latin typeface="나눔고딕 ExtraBold" panose="020B0600000101010101" charset="-127"/>
                <a:ea typeface="나눔고딕 ExtraBold" panose="020B0600000101010101" charset="-127"/>
                <a:cs typeface="Arial" panose="020B0604020202020204" pitchFamily="34" charset="0"/>
              </a:rPr>
              <a:t>15</a:t>
            </a:r>
            <a:r>
              <a:rPr lang="ko-KR" altLang="en-US" sz="2000" b="1" kern="0" dirty="0">
                <a:solidFill>
                  <a:srgbClr val="FF0000"/>
                </a:solidFill>
                <a:latin typeface="나눔고딕 ExtraBold" panose="020B0600000101010101" charset="-127"/>
                <a:ea typeface="나눔고딕 ExtraBold" panose="020B0600000101010101" charset="-127"/>
                <a:cs typeface="Arial" panose="020B0604020202020204" pitchFamily="34" charset="0"/>
              </a:rPr>
              <a:t>분 엄수</a:t>
            </a:r>
            <a:r>
              <a:rPr lang="en-US" altLang="ko-KR" sz="2000" b="1" kern="0" dirty="0">
                <a:solidFill>
                  <a:srgbClr val="FF0000"/>
                </a:solidFill>
                <a:latin typeface="나눔고딕 ExtraBold" panose="020B0600000101010101" charset="-127"/>
                <a:ea typeface="나눔고딕 ExtraBold" panose="020B0600000101010101" charset="-127"/>
                <a:cs typeface="Arial" panose="020B0604020202020204" pitchFamily="34" charset="0"/>
              </a:rPr>
              <a:t>)</a:t>
            </a:r>
            <a:endParaRPr lang="en-US" altLang="ko-KR" sz="2000" kern="0" dirty="0">
              <a:solidFill>
                <a:srgbClr val="FF0000"/>
              </a:solidFill>
              <a:latin typeface="나눔고딕 ExtraBold" pitchFamily="50" charset="-127"/>
              <a:ea typeface="나눔고딕 ExtraBold" pitchFamily="50" charset="-127"/>
              <a:cs typeface="Arial" panose="020B0604020202020204" pitchFamily="34" charset="0"/>
            </a:endParaRPr>
          </a:p>
          <a:p>
            <a:pPr eaLnBrk="1" latinLnBrk="0" hangingPunct="1">
              <a:defRPr/>
            </a:pPr>
            <a:r>
              <a:rPr lang="en-US" altLang="ko-KR" sz="2000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 </a:t>
            </a:r>
            <a:r>
              <a:rPr lang="ko-KR" altLang="en-US" sz="2000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② 글씨체 포함 저장</a:t>
            </a:r>
            <a:endParaRPr lang="en-US" altLang="ko-KR" sz="2000" b="1" kern="0" dirty="0">
              <a:solidFill>
                <a:srgbClr val="FF0000"/>
              </a:solidFill>
              <a:latin typeface="나눔고딕 ExtraBold" pitchFamily="50" charset="-127"/>
              <a:ea typeface="나눔고딕 ExtraBold" pitchFamily="50" charset="-127"/>
              <a:cs typeface="Arial" panose="020B0604020202020204" pitchFamily="34" charset="0"/>
            </a:endParaRPr>
          </a:p>
          <a:p>
            <a:pPr eaLnBrk="1" latinLnBrk="0" hangingPunct="1">
              <a:defRPr/>
            </a:pPr>
            <a:r>
              <a:rPr lang="en-US" altLang="ko-KR" sz="2000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 </a:t>
            </a:r>
            <a:r>
              <a:rPr lang="ko-KR" altLang="en-US" sz="2000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③ </a:t>
            </a:r>
            <a:r>
              <a:rPr lang="en-US" altLang="ko-KR" sz="2000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PPT </a:t>
            </a:r>
            <a:r>
              <a:rPr lang="ko-KR" altLang="en-US" sz="2000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파일 </a:t>
            </a:r>
            <a:r>
              <a:rPr lang="en-US" altLang="ko-KR" sz="2000" b="1" kern="0" dirty="0" smtClean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2</a:t>
            </a:r>
            <a:r>
              <a:rPr lang="ko-KR" altLang="en-US" sz="2000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부</a:t>
            </a:r>
            <a:r>
              <a:rPr lang="ko-KR" altLang="en-US" sz="2000" b="1" kern="0" dirty="0" smtClean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 </a:t>
            </a:r>
            <a:r>
              <a:rPr lang="ko-KR" altLang="en-US" sz="2000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제출</a:t>
            </a:r>
            <a:endParaRPr lang="en-US" altLang="ko-KR" sz="2000" b="1" kern="0" dirty="0">
              <a:solidFill>
                <a:srgbClr val="FF0000"/>
              </a:solidFill>
              <a:latin typeface="나눔고딕 ExtraBold" pitchFamily="50" charset="-127"/>
              <a:ea typeface="나눔고딕 ExtraBold" pitchFamily="50" charset="-127"/>
              <a:cs typeface="Arial" panose="020B0604020202020204" pitchFamily="34" charset="0"/>
            </a:endParaRPr>
          </a:p>
          <a:p>
            <a:pPr eaLnBrk="1" latinLnBrk="0" hangingPunct="1">
              <a:defRPr/>
            </a:pPr>
            <a:r>
              <a:rPr lang="en-US" altLang="ko-KR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    - </a:t>
            </a:r>
            <a:r>
              <a:rPr lang="ko-KR" altLang="en-US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모든 정보가 포함된 </a:t>
            </a:r>
            <a:r>
              <a:rPr lang="ko-KR" altLang="en-US" b="1" kern="0" dirty="0" smtClean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원본 </a:t>
            </a:r>
            <a:r>
              <a:rPr lang="en-US" altLang="ko-KR" b="1" kern="0" dirty="0" smtClean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1</a:t>
            </a:r>
            <a:r>
              <a:rPr lang="ko-KR" altLang="en-US" b="1" kern="0" dirty="0" smtClean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부</a:t>
            </a:r>
            <a:endParaRPr lang="en-US" altLang="ko-KR" b="1" kern="0" dirty="0">
              <a:solidFill>
                <a:srgbClr val="FF0000"/>
              </a:solidFill>
              <a:latin typeface="나눔고딕 ExtraBold" pitchFamily="50" charset="-127"/>
              <a:ea typeface="나눔고딕 ExtraBold" pitchFamily="50" charset="-127"/>
              <a:cs typeface="Arial" panose="020B0604020202020204" pitchFamily="34" charset="0"/>
            </a:endParaRPr>
          </a:p>
          <a:p>
            <a:pPr eaLnBrk="1" latinLnBrk="0" hangingPunct="1">
              <a:defRPr/>
            </a:pPr>
            <a:r>
              <a:rPr lang="en-US" altLang="ko-KR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    - </a:t>
            </a:r>
            <a:r>
              <a:rPr lang="ko-KR" altLang="en-US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기관</a:t>
            </a:r>
            <a:r>
              <a:rPr lang="en-US" altLang="ko-KR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, </a:t>
            </a:r>
            <a:r>
              <a:rPr lang="ko-KR" altLang="en-US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이름</a:t>
            </a:r>
            <a:r>
              <a:rPr lang="en-US" altLang="ko-KR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(</a:t>
            </a:r>
            <a:r>
              <a:rPr lang="ko-KR" altLang="en-US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모든 </a:t>
            </a:r>
            <a:r>
              <a:rPr lang="ko-KR" altLang="en-US" b="1" kern="0" dirty="0" err="1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참여연구원</a:t>
            </a:r>
            <a:r>
              <a:rPr lang="en-US" altLang="ko-KR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)</a:t>
            </a:r>
            <a:r>
              <a:rPr lang="ko-KR" altLang="en-US" b="1" kern="0" dirty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이 삭제된 </a:t>
            </a:r>
            <a:r>
              <a:rPr lang="ko-KR" altLang="en-US" b="1" kern="0" dirty="0" smtClean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암맹평가자료 </a:t>
            </a:r>
            <a:r>
              <a:rPr lang="en-US" altLang="ko-KR" b="1" kern="0" dirty="0" smtClean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1</a:t>
            </a:r>
            <a:r>
              <a:rPr lang="ko-KR" altLang="en-US" b="1" kern="0" dirty="0" smtClean="0">
                <a:solidFill>
                  <a:srgbClr val="FF0000"/>
                </a:solidFill>
                <a:latin typeface="나눔고딕 ExtraBold" pitchFamily="50" charset="-127"/>
                <a:ea typeface="나눔고딕 ExtraBold" pitchFamily="50" charset="-127"/>
                <a:cs typeface="Arial" panose="020B0604020202020204" pitchFamily="34" charset="0"/>
              </a:rPr>
              <a:t>부 </a:t>
            </a:r>
            <a:endParaRPr lang="en-US" altLang="ko-KR" b="1" kern="0" dirty="0">
              <a:solidFill>
                <a:srgbClr val="FF0000"/>
              </a:solidFill>
              <a:latin typeface="나눔고딕 ExtraBold" panose="020B0600000101010101" charset="-127"/>
              <a:ea typeface="나눔고딕 ExtraBold" panose="020B0600000101010101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90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 bwMode="auto">
          <a:xfrm>
            <a:off x="478159" y="242257"/>
            <a:ext cx="3039615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IV. </a:t>
            </a:r>
            <a:r>
              <a:rPr lang="ko-KR" altLang="en-US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연구개발 내용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5967155" y="375047"/>
            <a:ext cx="2589170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ko-KR" altLang="en-US" sz="2000" dirty="0">
                <a:solidFill>
                  <a:srgbClr val="002060"/>
                </a:solidFill>
                <a:latin typeface="나눔고딕 ExtraBold" pitchFamily="50" charset="-127"/>
                <a:ea typeface="나눔고딕 ExtraBold" pitchFamily="50" charset="-127"/>
              </a:rPr>
              <a:t>③                             </a:t>
            </a:r>
            <a:endParaRPr lang="ko-KR" altLang="en-US" sz="2000" spc="-150" dirty="0">
              <a:gradFill>
                <a:gsLst>
                  <a:gs pos="100000">
                    <a:prstClr val="black">
                      <a:lumMod val="75000"/>
                      <a:lumOff val="25000"/>
                    </a:prst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453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 bwMode="auto">
          <a:xfrm>
            <a:off x="478159" y="242257"/>
            <a:ext cx="2114681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V. </a:t>
            </a:r>
            <a:r>
              <a:rPr lang="ko-KR" altLang="en-US" sz="3000" dirty="0" err="1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연구체계</a:t>
            </a:r>
            <a:endParaRPr lang="ko-KR" altLang="en-US" sz="3000" dirty="0">
              <a:gradFill>
                <a:gsLst>
                  <a:gs pos="100000">
                    <a:prstClr val="black">
                      <a:lumMod val="75000"/>
                      <a:lumOff val="25000"/>
                    </a:prst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97" name="Rectangle 24"/>
          <p:cNvSpPr>
            <a:spLocks noChangeArrowheads="1"/>
          </p:cNvSpPr>
          <p:nvPr/>
        </p:nvSpPr>
        <p:spPr bwMode="auto">
          <a:xfrm>
            <a:off x="521550" y="1392253"/>
            <a:ext cx="618052" cy="3715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 cap="flat" cmpd="sng" algn="ctr">
            <a:noFill/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0000" tIns="46800" rIns="90000" bIns="46800" anchor="ctr"/>
          <a:lstStyle>
            <a:defPPr>
              <a:defRPr lang="ko-KR"/>
            </a:defPPr>
            <a:lvl1pPr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2pPr>
            <a:lvl3pPr marL="9144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3pPr>
            <a:lvl4pPr marL="13716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marL="18288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9pPr>
          </a:lstStyle>
          <a:p>
            <a:pPr fontAlgn="auto" latinLnBrk="0">
              <a:lnSpc>
                <a:spcPct val="80000"/>
              </a:lnSpc>
              <a:defRPr/>
            </a:pPr>
            <a:r>
              <a:rPr kumimoji="0" lang="ko-KR" altLang="en-US" sz="14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B0600000101010101" charset="-127"/>
                <a:ea typeface="나눔고딕 ExtraBold" panose="020B0600000101010101" charset="-127"/>
              </a:rPr>
              <a:t>연차</a:t>
            </a:r>
            <a:endParaRPr kumimoji="0" lang="en-US" altLang="ko-KR" sz="1400" b="1" kern="0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99" name="Rectangle 24"/>
          <p:cNvSpPr>
            <a:spLocks noChangeArrowheads="1"/>
          </p:cNvSpPr>
          <p:nvPr/>
        </p:nvSpPr>
        <p:spPr bwMode="auto">
          <a:xfrm>
            <a:off x="521550" y="1852013"/>
            <a:ext cx="618052" cy="375261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noFill/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0" tIns="46800" rIns="0" bIns="46800" anchor="ctr"/>
          <a:lstStyle>
            <a:defPPr>
              <a:defRPr lang="ko-KR"/>
            </a:defPPr>
            <a:lvl1pPr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2pPr>
            <a:lvl3pPr marL="9144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3pPr>
            <a:lvl4pPr marL="13716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marL="18288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9pPr>
          </a:lstStyle>
          <a:p>
            <a:pPr fontAlgn="auto" latinLnBrk="0">
              <a:defRPr/>
            </a:pPr>
            <a:r>
              <a:rPr kumimoji="0" lang="ko-KR" altLang="en-US" sz="1600" b="1" kern="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내용</a:t>
            </a:r>
            <a:endParaRPr kumimoji="0" lang="en-US" altLang="ko-KR" sz="1600" b="1" kern="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100" name="Rectangle 24"/>
          <p:cNvSpPr>
            <a:spLocks noChangeArrowheads="1"/>
          </p:cNvSpPr>
          <p:nvPr/>
        </p:nvSpPr>
        <p:spPr bwMode="auto">
          <a:xfrm>
            <a:off x="521550" y="5751676"/>
            <a:ext cx="618052" cy="5615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 cap="flat" cmpd="sng" algn="ctr">
            <a:noFill/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0000" tIns="46800" rIns="90000" bIns="46800" anchor="ctr"/>
          <a:lstStyle>
            <a:defPPr>
              <a:defRPr lang="ko-KR"/>
            </a:defPPr>
            <a:lvl1pPr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2pPr>
            <a:lvl3pPr marL="9144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3pPr>
            <a:lvl4pPr marL="13716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marL="18288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9pPr>
          </a:lstStyle>
          <a:p>
            <a:pPr fontAlgn="auto" latinLnBrk="0">
              <a:lnSpc>
                <a:spcPct val="80000"/>
              </a:lnSpc>
              <a:defRPr/>
            </a:pPr>
            <a:r>
              <a:rPr kumimoji="0" lang="ko-KR" altLang="en-US" sz="1400" b="1" kern="0" spc="-15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성과물</a:t>
            </a:r>
            <a:endParaRPr kumimoji="0" lang="en-US" altLang="ko-KR" sz="1400" b="1" kern="0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101" name="AutoShape 23"/>
          <p:cNvSpPr>
            <a:spLocks noChangeArrowheads="1"/>
          </p:cNvSpPr>
          <p:nvPr/>
        </p:nvSpPr>
        <p:spPr bwMode="auto">
          <a:xfrm>
            <a:off x="1218783" y="1392252"/>
            <a:ext cx="2501971" cy="371561"/>
          </a:xfrm>
          <a:prstGeom prst="homePlate">
            <a:avLst>
              <a:gd name="adj" fmla="val 24338"/>
            </a:avLst>
          </a:prstGeom>
          <a:solidFill>
            <a:schemeClr val="tx2">
              <a:lumMod val="60000"/>
              <a:lumOff val="40000"/>
            </a:schemeClr>
          </a:solidFill>
          <a:ln w="19050" cap="flat" cmpd="sng" algn="ctr">
            <a:noFill/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0000" tIns="46800" rIns="90000" bIns="46800" anchor="ctr"/>
          <a:lstStyle>
            <a:defPPr>
              <a:defRPr lang="ko-KR"/>
            </a:defPPr>
            <a:lvl1pPr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2pPr>
            <a:lvl3pPr marL="9144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3pPr>
            <a:lvl4pPr marL="13716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marL="18288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9pPr>
          </a:lstStyle>
          <a:p>
            <a:pPr defTabSz="939800" fontAlgn="auto" latinLnBrk="0">
              <a:lnSpc>
                <a:spcPct val="80000"/>
              </a:lnSpc>
              <a:spcBef>
                <a:spcPts val="300"/>
              </a:spcBef>
              <a:buClr>
                <a:srgbClr val="4F81BD"/>
              </a:buClr>
              <a:buSzPct val="50000"/>
              <a:defRPr/>
            </a:pPr>
            <a:r>
              <a:rPr kumimoji="0" lang="en-US" altLang="ko-KR" sz="1400" b="1" kern="0" spc="-150" dirty="0">
                <a:solidFill>
                  <a:schemeClr val="bg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1</a:t>
            </a:r>
            <a:r>
              <a:rPr kumimoji="0" lang="ko-KR" altLang="en-US" sz="1400" b="1" kern="0" spc="-150" dirty="0">
                <a:solidFill>
                  <a:schemeClr val="bg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차년도</a:t>
            </a:r>
            <a:r>
              <a:rPr kumimoji="0" lang="en-US" altLang="ko-KR" sz="1400" b="1" kern="0" spc="-150" dirty="0">
                <a:solidFill>
                  <a:schemeClr val="bg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(0000.00 ~ 0000.00)</a:t>
            </a:r>
            <a:endParaRPr kumimoji="0" lang="en-US" altLang="ko-KR" sz="1400" b="1" kern="0" spc="-150" dirty="0">
              <a:solidFill>
                <a:srgbClr val="003399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103" name="오른쪽 화살표 102"/>
          <p:cNvSpPr/>
          <p:nvPr/>
        </p:nvSpPr>
        <p:spPr bwMode="auto">
          <a:xfrm>
            <a:off x="1219415" y="5791931"/>
            <a:ext cx="7407158" cy="200422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5782" tIns="47891" rIns="95782" bIns="4789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57816">
              <a:defRPr/>
            </a:pPr>
            <a:endParaRPr lang="ko-KR" altLang="en-US" sz="1900" i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104" name="타원 103"/>
          <p:cNvSpPr/>
          <p:nvPr/>
        </p:nvSpPr>
        <p:spPr bwMode="auto">
          <a:xfrm>
            <a:off x="8081483" y="5759888"/>
            <a:ext cx="281700" cy="320247"/>
          </a:xfrm>
          <a:prstGeom prst="ellipse">
            <a:avLst/>
          </a:prstGeom>
          <a:solidFill>
            <a:schemeClr val="bg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dirty="0">
                <a:solidFill>
                  <a:prstClr val="black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C</a:t>
            </a:r>
            <a:endParaRPr lang="ko-KR" altLang="en-US" dirty="0">
              <a:solidFill>
                <a:prstClr val="black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105" name="타원 104"/>
          <p:cNvSpPr/>
          <p:nvPr/>
        </p:nvSpPr>
        <p:spPr bwMode="auto">
          <a:xfrm>
            <a:off x="3491127" y="5762414"/>
            <a:ext cx="281763" cy="319458"/>
          </a:xfrm>
          <a:prstGeom prst="ellipse">
            <a:avLst/>
          </a:prstGeom>
          <a:solidFill>
            <a:schemeClr val="bg1"/>
          </a:solidFill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dirty="0">
                <a:solidFill>
                  <a:prstClr val="black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A</a:t>
            </a:r>
            <a:endParaRPr lang="ko-KR" altLang="en-US" dirty="0">
              <a:solidFill>
                <a:prstClr val="black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106" name="타원 105"/>
          <p:cNvSpPr/>
          <p:nvPr/>
        </p:nvSpPr>
        <p:spPr bwMode="auto">
          <a:xfrm>
            <a:off x="5941417" y="5746647"/>
            <a:ext cx="281763" cy="319458"/>
          </a:xfrm>
          <a:prstGeom prst="ellipse">
            <a:avLst/>
          </a:prstGeom>
          <a:solidFill>
            <a:schemeClr val="bg1"/>
          </a:solidFill>
          <a:ln w="571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dirty="0">
                <a:solidFill>
                  <a:prstClr val="black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B</a:t>
            </a:r>
            <a:endParaRPr lang="ko-KR" altLang="en-US" dirty="0">
              <a:solidFill>
                <a:prstClr val="black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107" name="모서리가 둥근 직사각형 106"/>
          <p:cNvSpPr/>
          <p:nvPr/>
        </p:nvSpPr>
        <p:spPr bwMode="auto">
          <a:xfrm>
            <a:off x="2006715" y="5994285"/>
            <a:ext cx="1373317" cy="201988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anchor="ctr"/>
          <a:lstStyle>
            <a:defPPr>
              <a:defRPr lang="ko-KR"/>
            </a:defPPr>
            <a:lvl1pPr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US" altLang="ko-KR" sz="1300" b="1" spc="-150" dirty="0">
                <a:solidFill>
                  <a:prstClr val="black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 </a:t>
            </a:r>
            <a:r>
              <a:rPr lang="ko-KR" altLang="en-US" sz="1100" b="1" spc="-150" dirty="0">
                <a:solidFill>
                  <a:prstClr val="black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저압 </a:t>
            </a:r>
            <a:r>
              <a:rPr lang="ko-KR" altLang="en-US" sz="1100" b="1" spc="-150" dirty="0" err="1">
                <a:solidFill>
                  <a:prstClr val="black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직류배전망</a:t>
            </a:r>
            <a:r>
              <a:rPr lang="ko-KR" altLang="en-US" sz="1100" b="1" spc="-150" dirty="0">
                <a:solidFill>
                  <a:prstClr val="black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 설계서</a:t>
            </a:r>
            <a:endParaRPr lang="ko-KR" altLang="en-US" sz="1100" b="1" kern="0" spc="-220" dirty="0">
              <a:solidFill>
                <a:sysClr val="windowText" lastClr="000000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108" name="모서리가 둥근 직사각형 107"/>
          <p:cNvSpPr/>
          <p:nvPr/>
        </p:nvSpPr>
        <p:spPr bwMode="auto">
          <a:xfrm>
            <a:off x="4294879" y="5994285"/>
            <a:ext cx="1582266" cy="201988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18000" rIns="36000" anchor="ctr"/>
          <a:lstStyle>
            <a:defPPr>
              <a:defRPr lang="ko-KR"/>
            </a:defPPr>
            <a:lvl1pPr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ko-KR" altLang="en-US" sz="1100" b="1" spc="-150" dirty="0">
                <a:solidFill>
                  <a:prstClr val="black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실증사이트 및 실증인프라</a:t>
            </a:r>
            <a:endParaRPr lang="ko-KR" altLang="en-US" sz="1100" b="1" kern="0" spc="-150" dirty="0">
              <a:solidFill>
                <a:sysClr val="windowText" lastClr="000000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109" name="모서리가 둥근 직사각형 108"/>
          <p:cNvSpPr/>
          <p:nvPr/>
        </p:nvSpPr>
        <p:spPr bwMode="auto">
          <a:xfrm>
            <a:off x="6372200" y="5994285"/>
            <a:ext cx="1674615" cy="198873"/>
          </a:xfrm>
          <a:prstGeom prst="roundRect">
            <a:avLst/>
          </a:prstGeom>
          <a:ln>
            <a:solidFill>
              <a:srgbClr val="BF0106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18000" rIns="36000" anchor="ctr"/>
          <a:lstStyle>
            <a:defPPr>
              <a:defRPr lang="ko-KR"/>
            </a:defPPr>
            <a:lvl1pPr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100" b="1" spc="-150" dirty="0">
                <a:solidFill>
                  <a:prstClr val="black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저압 </a:t>
            </a:r>
            <a:r>
              <a:rPr lang="ko-KR" altLang="en-US" sz="1100" b="1" spc="-150" dirty="0" err="1">
                <a:solidFill>
                  <a:prstClr val="black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직류배전망</a:t>
            </a:r>
            <a:r>
              <a:rPr lang="ko-KR" altLang="en-US" sz="1100" b="1" spc="-150" dirty="0">
                <a:solidFill>
                  <a:prstClr val="black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 운영시스템</a:t>
            </a:r>
            <a:endParaRPr lang="ko-KR" altLang="en-US" sz="1100" b="1" kern="0" spc="-200" dirty="0">
              <a:solidFill>
                <a:sysClr val="windowText" lastClr="000000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110" name="AutoShape 23"/>
          <p:cNvSpPr>
            <a:spLocks noChangeArrowheads="1"/>
          </p:cNvSpPr>
          <p:nvPr/>
        </p:nvSpPr>
        <p:spPr bwMode="auto">
          <a:xfrm>
            <a:off x="3748010" y="1382782"/>
            <a:ext cx="2425654" cy="371561"/>
          </a:xfrm>
          <a:prstGeom prst="homePlate">
            <a:avLst>
              <a:gd name="adj" fmla="val 24338"/>
            </a:avLst>
          </a:prstGeom>
          <a:solidFill>
            <a:schemeClr val="tx2">
              <a:lumMod val="60000"/>
              <a:lumOff val="40000"/>
            </a:schemeClr>
          </a:solidFill>
          <a:ln w="19050" cap="flat" cmpd="sng" algn="ctr">
            <a:noFill/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0000" tIns="46800" rIns="90000" bIns="46800" anchor="ctr"/>
          <a:lstStyle>
            <a:defPPr>
              <a:defRPr lang="ko-KR"/>
            </a:defPPr>
            <a:lvl1pPr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2pPr>
            <a:lvl3pPr marL="9144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3pPr>
            <a:lvl4pPr marL="13716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marL="18288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9pPr>
          </a:lstStyle>
          <a:p>
            <a:pPr defTabSz="939800" fontAlgn="auto" latinLnBrk="0">
              <a:lnSpc>
                <a:spcPct val="80000"/>
              </a:lnSpc>
              <a:spcBef>
                <a:spcPts val="300"/>
              </a:spcBef>
              <a:buClr>
                <a:srgbClr val="4F81BD"/>
              </a:buClr>
              <a:buSzPct val="50000"/>
              <a:defRPr/>
            </a:pPr>
            <a:r>
              <a:rPr kumimoji="0" lang="en-US" altLang="ko-KR" sz="1400" b="1" kern="0" spc="-150" dirty="0">
                <a:solidFill>
                  <a:schemeClr val="bg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2</a:t>
            </a:r>
            <a:r>
              <a:rPr kumimoji="0" lang="ko-KR" altLang="en-US" sz="1400" b="1" kern="0" spc="-150" dirty="0">
                <a:solidFill>
                  <a:schemeClr val="bg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차년도</a:t>
            </a:r>
            <a:r>
              <a:rPr kumimoji="0" lang="en-US" altLang="ko-KR" sz="1400" b="1" kern="0" spc="-150" dirty="0">
                <a:solidFill>
                  <a:schemeClr val="bg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(0000.00 ~ 0000.00)</a:t>
            </a:r>
            <a:endParaRPr kumimoji="0" lang="en-US" altLang="ko-KR" sz="1400" b="1" kern="0" spc="-150" dirty="0">
              <a:solidFill>
                <a:srgbClr val="003399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136" name="AutoShape 23"/>
          <p:cNvSpPr>
            <a:spLocks noChangeArrowheads="1"/>
          </p:cNvSpPr>
          <p:nvPr/>
        </p:nvSpPr>
        <p:spPr bwMode="auto">
          <a:xfrm>
            <a:off x="6241801" y="1389936"/>
            <a:ext cx="2425654" cy="371561"/>
          </a:xfrm>
          <a:prstGeom prst="homePlate">
            <a:avLst>
              <a:gd name="adj" fmla="val 24338"/>
            </a:avLst>
          </a:prstGeom>
          <a:solidFill>
            <a:schemeClr val="tx2">
              <a:lumMod val="60000"/>
              <a:lumOff val="40000"/>
            </a:schemeClr>
          </a:solidFill>
          <a:ln w="19050" cap="flat" cmpd="sng" algn="ctr">
            <a:noFill/>
            <a:prstDash val="solid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0000" tIns="46800" rIns="90000" bIns="46800" anchor="ctr"/>
          <a:lstStyle>
            <a:defPPr>
              <a:defRPr lang="ko-KR"/>
            </a:defPPr>
            <a:lvl1pPr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2pPr>
            <a:lvl3pPr marL="9144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3pPr>
            <a:lvl4pPr marL="13716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marL="1828800" algn="ctr" rtl="0" fontAlgn="ctr" latinLnBrk="1">
              <a:spcBef>
                <a:spcPct val="50000"/>
              </a:spcBef>
              <a:spcAft>
                <a:spcPct val="0"/>
              </a:spcAft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9pPr>
          </a:lstStyle>
          <a:p>
            <a:pPr defTabSz="939800" fontAlgn="auto" latinLnBrk="0">
              <a:lnSpc>
                <a:spcPct val="80000"/>
              </a:lnSpc>
              <a:spcBef>
                <a:spcPts val="300"/>
              </a:spcBef>
              <a:buClr>
                <a:srgbClr val="4F81BD"/>
              </a:buClr>
              <a:buSzPct val="50000"/>
              <a:defRPr/>
            </a:pPr>
            <a:r>
              <a:rPr kumimoji="0" lang="en-US" altLang="ko-KR" sz="1400" b="1" kern="0" spc="-150" dirty="0">
                <a:solidFill>
                  <a:schemeClr val="bg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3</a:t>
            </a:r>
            <a:r>
              <a:rPr kumimoji="0" lang="ko-KR" altLang="en-US" sz="1400" b="1" kern="0" spc="-150" dirty="0">
                <a:solidFill>
                  <a:schemeClr val="bg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차년도</a:t>
            </a:r>
            <a:r>
              <a:rPr kumimoji="0" lang="en-US" altLang="ko-KR" sz="1400" b="1" kern="0" spc="-150" dirty="0">
                <a:solidFill>
                  <a:schemeClr val="bg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(0000.00 ~ 0000.00)</a:t>
            </a:r>
            <a:endParaRPr kumimoji="0" lang="en-US" altLang="ko-KR" sz="1400" b="1" kern="0" spc="-150" dirty="0">
              <a:solidFill>
                <a:srgbClr val="003399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218783" y="1859013"/>
            <a:ext cx="2382157" cy="3752619"/>
          </a:xfrm>
          <a:prstGeom prst="rect">
            <a:avLst/>
          </a:prstGeom>
          <a:ln>
            <a:tailEnd type="non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직사각형 62"/>
          <p:cNvSpPr/>
          <p:nvPr/>
        </p:nvSpPr>
        <p:spPr>
          <a:xfrm>
            <a:off x="3748010" y="1859013"/>
            <a:ext cx="2382157" cy="3752619"/>
          </a:xfrm>
          <a:prstGeom prst="rect">
            <a:avLst/>
          </a:prstGeom>
          <a:ln>
            <a:tailEnd type="non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직사각형 63"/>
          <p:cNvSpPr/>
          <p:nvPr/>
        </p:nvSpPr>
        <p:spPr>
          <a:xfrm>
            <a:off x="6236288" y="1859013"/>
            <a:ext cx="2382157" cy="3752619"/>
          </a:xfrm>
          <a:prstGeom prst="rect">
            <a:avLst/>
          </a:prstGeom>
          <a:ln>
            <a:tailEnd type="non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AutoShape 39"/>
          <p:cNvSpPr>
            <a:spLocks noChangeArrowheads="1"/>
          </p:cNvSpPr>
          <p:nvPr/>
        </p:nvSpPr>
        <p:spPr bwMode="auto">
          <a:xfrm>
            <a:off x="1418586" y="1970476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3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설계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66" name="AutoShape 39"/>
          <p:cNvSpPr>
            <a:spLocks noChangeArrowheads="1"/>
          </p:cNvSpPr>
          <p:nvPr/>
        </p:nvSpPr>
        <p:spPr bwMode="auto">
          <a:xfrm>
            <a:off x="1418585" y="2507879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3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설계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67" name="AutoShape 39"/>
          <p:cNvSpPr>
            <a:spLocks noChangeArrowheads="1"/>
          </p:cNvSpPr>
          <p:nvPr/>
        </p:nvSpPr>
        <p:spPr bwMode="auto">
          <a:xfrm>
            <a:off x="1418584" y="4083370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설계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68" name="AutoShape 39"/>
          <p:cNvSpPr>
            <a:spLocks noChangeArrowheads="1"/>
          </p:cNvSpPr>
          <p:nvPr/>
        </p:nvSpPr>
        <p:spPr bwMode="auto">
          <a:xfrm>
            <a:off x="1418583" y="4615175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설계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69" name="AutoShape 39"/>
          <p:cNvSpPr>
            <a:spLocks noChangeArrowheads="1"/>
          </p:cNvSpPr>
          <p:nvPr/>
        </p:nvSpPr>
        <p:spPr bwMode="auto">
          <a:xfrm>
            <a:off x="1418511" y="5146980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설계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70" name="AutoShape 39"/>
          <p:cNvSpPr>
            <a:spLocks noChangeArrowheads="1"/>
          </p:cNvSpPr>
          <p:nvPr/>
        </p:nvSpPr>
        <p:spPr bwMode="auto">
          <a:xfrm>
            <a:off x="4007805" y="1968609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3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개발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71" name="AutoShape 39"/>
          <p:cNvSpPr>
            <a:spLocks noChangeArrowheads="1"/>
          </p:cNvSpPr>
          <p:nvPr/>
        </p:nvSpPr>
        <p:spPr bwMode="auto">
          <a:xfrm>
            <a:off x="4007804" y="2506012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3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개발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72" name="AutoShape 39"/>
          <p:cNvSpPr>
            <a:spLocks noChangeArrowheads="1"/>
          </p:cNvSpPr>
          <p:nvPr/>
        </p:nvSpPr>
        <p:spPr bwMode="auto">
          <a:xfrm>
            <a:off x="6529500" y="1966227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3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시스템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73" name="AutoShape 39"/>
          <p:cNvSpPr>
            <a:spLocks noChangeArrowheads="1"/>
          </p:cNvSpPr>
          <p:nvPr/>
        </p:nvSpPr>
        <p:spPr bwMode="auto">
          <a:xfrm>
            <a:off x="6529499" y="2503630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3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검증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74" name="AutoShape 39"/>
          <p:cNvSpPr>
            <a:spLocks noChangeArrowheads="1"/>
          </p:cNvSpPr>
          <p:nvPr/>
        </p:nvSpPr>
        <p:spPr bwMode="auto">
          <a:xfrm>
            <a:off x="4007804" y="3035180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3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개발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75" name="AutoShape 39"/>
          <p:cNvSpPr>
            <a:spLocks noChangeArrowheads="1"/>
          </p:cNvSpPr>
          <p:nvPr/>
        </p:nvSpPr>
        <p:spPr bwMode="auto">
          <a:xfrm>
            <a:off x="4007803" y="3572583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3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개발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76" name="AutoShape 39"/>
          <p:cNvSpPr>
            <a:spLocks noChangeArrowheads="1"/>
          </p:cNvSpPr>
          <p:nvPr/>
        </p:nvSpPr>
        <p:spPr bwMode="auto">
          <a:xfrm>
            <a:off x="4007803" y="4083370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kumimoji="0"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구축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77" name="AutoShape 39"/>
          <p:cNvSpPr>
            <a:spLocks noChangeArrowheads="1"/>
          </p:cNvSpPr>
          <p:nvPr/>
        </p:nvSpPr>
        <p:spPr bwMode="auto">
          <a:xfrm>
            <a:off x="4007802" y="4615175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구축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78" name="AutoShape 39"/>
          <p:cNvSpPr>
            <a:spLocks noChangeArrowheads="1"/>
          </p:cNvSpPr>
          <p:nvPr/>
        </p:nvSpPr>
        <p:spPr bwMode="auto">
          <a:xfrm>
            <a:off x="6529499" y="4073051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 dirty="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시험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sp>
        <p:nvSpPr>
          <p:cNvPr id="79" name="AutoShape 39"/>
          <p:cNvSpPr>
            <a:spLocks noChangeArrowheads="1"/>
          </p:cNvSpPr>
          <p:nvPr/>
        </p:nvSpPr>
        <p:spPr bwMode="auto">
          <a:xfrm>
            <a:off x="6529498" y="4604856"/>
            <a:ext cx="1888111" cy="369521"/>
          </a:xfrm>
          <a:prstGeom prst="homePlate">
            <a:avLst>
              <a:gd name="adj" fmla="val 1464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ctr">
              <a:lnSpc>
                <a:spcPts val="1100"/>
              </a:lnSpc>
              <a:spcBef>
                <a:spcPts val="0"/>
              </a:spcBef>
              <a:defRPr/>
            </a:pPr>
            <a:r>
              <a:rPr lang="ko-KR" altLang="en-US" sz="900" b="1" spc="-170">
                <a:solidFill>
                  <a:schemeClr val="tx1"/>
                </a:solidFill>
                <a:latin typeface="나눔고딕 ExtraBold" panose="020B0600000101010101" charset="-127"/>
                <a:ea typeface="나눔고딕 ExtraBold" panose="020B0600000101010101" charset="-127"/>
              </a:rPr>
              <a:t>검증</a:t>
            </a:r>
            <a:endParaRPr kumimoji="0" lang="ko-KR" altLang="ko-KR" sz="900" b="1" spc="-170" dirty="0">
              <a:solidFill>
                <a:schemeClr val="tx1"/>
              </a:solidFill>
              <a:latin typeface="나눔고딕 ExtraBold" panose="020B0600000101010101" charset="-127"/>
              <a:ea typeface="나눔고딕 ExtraBold" panose="020B0600000101010101" charset="-127"/>
            </a:endParaRPr>
          </a:p>
        </p:txBody>
      </p:sp>
      <p:cxnSp>
        <p:nvCxnSpPr>
          <p:cNvPr id="80" name="직선 화살표 연결선 79"/>
          <p:cNvCxnSpPr>
            <a:stCxn id="65" idx="3"/>
            <a:endCxn id="70" idx="1"/>
          </p:cNvCxnSpPr>
          <p:nvPr/>
        </p:nvCxnSpPr>
        <p:spPr>
          <a:xfrm flipV="1">
            <a:off x="3306697" y="2153370"/>
            <a:ext cx="701108" cy="1867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화살표 연결선 82"/>
          <p:cNvCxnSpPr>
            <a:stCxn id="66" idx="3"/>
            <a:endCxn id="70" idx="1"/>
          </p:cNvCxnSpPr>
          <p:nvPr/>
        </p:nvCxnSpPr>
        <p:spPr>
          <a:xfrm flipV="1">
            <a:off x="3306696" y="2153370"/>
            <a:ext cx="701109" cy="53927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직선 화살표 연결선 85"/>
          <p:cNvCxnSpPr>
            <a:stCxn id="70" idx="2"/>
            <a:endCxn id="71" idx="0"/>
          </p:cNvCxnSpPr>
          <p:nvPr/>
        </p:nvCxnSpPr>
        <p:spPr>
          <a:xfrm flipH="1">
            <a:off x="4924794" y="2338130"/>
            <a:ext cx="1" cy="167882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화살표 연결선 88"/>
          <p:cNvCxnSpPr>
            <a:stCxn id="75" idx="0"/>
            <a:endCxn id="74" idx="2"/>
          </p:cNvCxnSpPr>
          <p:nvPr/>
        </p:nvCxnSpPr>
        <p:spPr>
          <a:xfrm flipV="1">
            <a:off x="4924793" y="3404701"/>
            <a:ext cx="1" cy="167882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직선 화살표 연결선 94"/>
          <p:cNvCxnSpPr>
            <a:stCxn id="71" idx="2"/>
            <a:endCxn id="74" idx="0"/>
          </p:cNvCxnSpPr>
          <p:nvPr/>
        </p:nvCxnSpPr>
        <p:spPr>
          <a:xfrm>
            <a:off x="4924794" y="2875533"/>
            <a:ext cx="0" cy="159647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직선 화살표 연결선 111"/>
          <p:cNvCxnSpPr>
            <a:stCxn id="70" idx="3"/>
            <a:endCxn id="72" idx="1"/>
          </p:cNvCxnSpPr>
          <p:nvPr/>
        </p:nvCxnSpPr>
        <p:spPr>
          <a:xfrm flipV="1">
            <a:off x="5895916" y="2150988"/>
            <a:ext cx="633584" cy="2382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직선 화살표 연결선 113"/>
          <p:cNvCxnSpPr>
            <a:stCxn id="74" idx="3"/>
            <a:endCxn id="72" idx="1"/>
          </p:cNvCxnSpPr>
          <p:nvPr/>
        </p:nvCxnSpPr>
        <p:spPr>
          <a:xfrm flipV="1">
            <a:off x="5895915" y="2150988"/>
            <a:ext cx="633585" cy="1068953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72" idx="2"/>
            <a:endCxn id="73" idx="0"/>
          </p:cNvCxnSpPr>
          <p:nvPr/>
        </p:nvCxnSpPr>
        <p:spPr>
          <a:xfrm flipH="1">
            <a:off x="7446489" y="2335748"/>
            <a:ext cx="1" cy="167882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직선 화살표 연결선 120"/>
          <p:cNvCxnSpPr>
            <a:stCxn id="76" idx="2"/>
            <a:endCxn id="77" idx="0"/>
          </p:cNvCxnSpPr>
          <p:nvPr/>
        </p:nvCxnSpPr>
        <p:spPr>
          <a:xfrm flipH="1">
            <a:off x="4924792" y="4452891"/>
            <a:ext cx="1" cy="162284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화살표 연결선 121"/>
          <p:cNvCxnSpPr>
            <a:stCxn id="78" idx="2"/>
            <a:endCxn id="79" idx="0"/>
          </p:cNvCxnSpPr>
          <p:nvPr/>
        </p:nvCxnSpPr>
        <p:spPr>
          <a:xfrm flipH="1">
            <a:off x="7446488" y="4442572"/>
            <a:ext cx="1" cy="162284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직선 화살표 연결선 122"/>
          <p:cNvCxnSpPr>
            <a:stCxn id="67" idx="3"/>
            <a:endCxn id="76" idx="1"/>
          </p:cNvCxnSpPr>
          <p:nvPr/>
        </p:nvCxnSpPr>
        <p:spPr>
          <a:xfrm>
            <a:off x="3306695" y="4268131"/>
            <a:ext cx="701108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화살표 연결선 123"/>
          <p:cNvCxnSpPr>
            <a:stCxn id="68" idx="3"/>
            <a:endCxn id="77" idx="1"/>
          </p:cNvCxnSpPr>
          <p:nvPr/>
        </p:nvCxnSpPr>
        <p:spPr>
          <a:xfrm>
            <a:off x="3306694" y="4799936"/>
            <a:ext cx="701108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직선 화살표 연결선 124"/>
          <p:cNvCxnSpPr>
            <a:stCxn id="69" idx="3"/>
          </p:cNvCxnSpPr>
          <p:nvPr/>
        </p:nvCxnSpPr>
        <p:spPr>
          <a:xfrm flipV="1">
            <a:off x="3306622" y="4808096"/>
            <a:ext cx="701181" cy="523645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직선 화살표 연결선 132"/>
          <p:cNvCxnSpPr>
            <a:stCxn id="76" idx="3"/>
            <a:endCxn id="78" idx="1"/>
          </p:cNvCxnSpPr>
          <p:nvPr/>
        </p:nvCxnSpPr>
        <p:spPr>
          <a:xfrm flipV="1">
            <a:off x="5895914" y="4257812"/>
            <a:ext cx="633585" cy="10319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화살표 연결선 133"/>
          <p:cNvCxnSpPr>
            <a:stCxn id="77" idx="3"/>
            <a:endCxn id="79" idx="1"/>
          </p:cNvCxnSpPr>
          <p:nvPr/>
        </p:nvCxnSpPr>
        <p:spPr>
          <a:xfrm flipV="1">
            <a:off x="5895913" y="4789617"/>
            <a:ext cx="633585" cy="10319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그룹 191"/>
          <p:cNvGrpSpPr/>
          <p:nvPr/>
        </p:nvGrpSpPr>
        <p:grpSpPr>
          <a:xfrm>
            <a:off x="463841" y="922340"/>
            <a:ext cx="1947919" cy="391425"/>
            <a:chOff x="463841" y="4893829"/>
            <a:chExt cx="1947919" cy="391425"/>
          </a:xfrm>
        </p:grpSpPr>
        <p:sp>
          <p:nvSpPr>
            <p:cNvPr id="50" name="AutoShape 55"/>
            <p:cNvSpPr>
              <a:spLocks noChangeArrowheads="1"/>
            </p:cNvSpPr>
            <p:nvPr/>
          </p:nvSpPr>
          <p:spPr bwMode="auto">
            <a:xfrm>
              <a:off x="463841" y="4896639"/>
              <a:ext cx="1947919" cy="388615"/>
            </a:xfrm>
            <a:prstGeom prst="roundRect">
              <a:avLst>
                <a:gd name="adj" fmla="val 0"/>
              </a:avLst>
            </a:prstGeom>
            <a:solidFill>
              <a:srgbClr val="1E479A"/>
            </a:solidFill>
            <a:ln w="3175">
              <a:solidFill>
                <a:srgbClr val="96969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ko-KR" altLang="en-US">
                <a:solidFill>
                  <a:prstClr val="black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51" name="모서리가 둥근 직사각형 50"/>
            <p:cNvSpPr/>
            <p:nvPr/>
          </p:nvSpPr>
          <p:spPr>
            <a:xfrm>
              <a:off x="546160" y="4948916"/>
              <a:ext cx="310551" cy="291074"/>
            </a:xfrm>
            <a:prstGeom prst="roundRect">
              <a:avLst/>
            </a:prstGeom>
            <a:solidFill>
              <a:srgbClr val="1C1D5A"/>
            </a:solidFill>
            <a:ln w="9525">
              <a:noFill/>
              <a:tailEnd type="oval" w="sm" len="sm"/>
            </a:ln>
            <a:effectLst>
              <a:innerShdw blurRad="114300">
                <a:prstClr val="black">
                  <a:alpha val="1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52" name="제목 114"/>
            <p:cNvSpPr txBox="1">
              <a:spLocks/>
            </p:cNvSpPr>
            <p:nvPr/>
          </p:nvSpPr>
          <p:spPr>
            <a:xfrm>
              <a:off x="504745" y="4946067"/>
              <a:ext cx="397214" cy="294313"/>
            </a:xfrm>
            <a:prstGeom prst="rect">
              <a:avLst/>
            </a:prstGeom>
            <a:effectLst>
              <a:outerShdw blurRad="76200" dir="5400000" algn="ctr" rotWithShape="0">
                <a:sysClr val="windowText" lastClr="000000"/>
              </a:outerShdw>
            </a:effectLst>
          </p:spPr>
          <p:txBody>
            <a:bodyPr anchor="ctr" anchorCtr="0"/>
            <a:lstStyle/>
            <a:p>
              <a:pPr algn="ctr" eaLnBrk="0" latinLnBrk="0" hangingPunct="0">
                <a:defRPr/>
              </a:pPr>
              <a:r>
                <a:rPr lang="en-US" altLang="ko-KR" b="1" kern="0" dirty="0">
                  <a:gradFill>
                    <a:gsLst>
                      <a:gs pos="100000">
                        <a:prstClr val="white"/>
                      </a:gs>
                      <a:gs pos="100000">
                        <a:srgbClr val="0070C0"/>
                      </a:gs>
                    </a:gsLst>
                    <a:lin ang="5400000" scaled="0"/>
                  </a:gradFill>
                  <a:latin typeface="나눔고딕 ExtraBold" pitchFamily="50" charset="-127"/>
                  <a:ea typeface="나눔고딕 ExtraBold" pitchFamily="50" charset="-127"/>
                  <a:cs typeface="Arial" pitchFamily="34" charset="0"/>
                </a:rPr>
                <a:t>1</a:t>
              </a:r>
              <a:endParaRPr lang="ko-KR" altLang="en-US" b="1" kern="0" dirty="0">
                <a:gradFill>
                  <a:gsLst>
                    <a:gs pos="100000">
                      <a:prstClr val="white"/>
                    </a:gs>
                    <a:gs pos="100000">
                      <a:srgbClr val="0070C0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endParaRPr>
            </a:p>
          </p:txBody>
        </p:sp>
        <p:sp>
          <p:nvSpPr>
            <p:cNvPr id="53" name="Rectangle 56"/>
            <p:cNvSpPr>
              <a:spLocks noChangeArrowheads="1"/>
            </p:cNvSpPr>
            <p:nvPr/>
          </p:nvSpPr>
          <p:spPr bwMode="auto">
            <a:xfrm>
              <a:off x="468302" y="4933062"/>
              <a:ext cx="1943458" cy="229412"/>
            </a:xfrm>
            <a:prstGeom prst="rect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>
                    <a:alpha val="9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ko-KR" altLang="en-US">
                <a:solidFill>
                  <a:prstClr val="black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861492" y="4893829"/>
              <a:ext cx="1346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latinLnBrk="0" hangingPunct="0">
                <a:defRPr/>
              </a:pPr>
              <a:r>
                <a:rPr lang="ko-KR" altLang="en-US" kern="0" spc="-70" dirty="0">
                  <a:gradFill>
                    <a:gsLst>
                      <a:gs pos="100000">
                        <a:prstClr val="white"/>
                      </a:gs>
                      <a:gs pos="100000">
                        <a:prstClr val="white"/>
                      </a:gs>
                    </a:gsLst>
                    <a:lin ang="0" scaled="0"/>
                  </a:gradFill>
                  <a:latin typeface="나눔고딕 ExtraBold" pitchFamily="50" charset="-127"/>
                  <a:ea typeface="나눔고딕 ExtraBold" pitchFamily="50" charset="-127"/>
                  <a:cs typeface="Arial" pitchFamily="34" charset="0"/>
                </a:rPr>
                <a:t>내용 및 성과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7920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478159" y="242257"/>
            <a:ext cx="2114681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V. </a:t>
            </a:r>
            <a:r>
              <a:rPr lang="ko-KR" altLang="en-US" sz="3000" dirty="0" err="1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연구체계</a:t>
            </a:r>
            <a:endParaRPr lang="ko-KR" altLang="en-US" sz="3000" dirty="0">
              <a:gradFill>
                <a:gsLst>
                  <a:gs pos="100000">
                    <a:prstClr val="black">
                      <a:lumMod val="75000"/>
                      <a:lumOff val="25000"/>
                    </a:prst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</a:endParaRPr>
          </a:p>
        </p:txBody>
      </p:sp>
      <p:grpSp>
        <p:nvGrpSpPr>
          <p:cNvPr id="3" name="그룹 191"/>
          <p:cNvGrpSpPr/>
          <p:nvPr/>
        </p:nvGrpSpPr>
        <p:grpSpPr>
          <a:xfrm>
            <a:off x="463841" y="953725"/>
            <a:ext cx="2128999" cy="391425"/>
            <a:chOff x="463841" y="4893829"/>
            <a:chExt cx="2128999" cy="391425"/>
          </a:xfrm>
        </p:grpSpPr>
        <p:sp>
          <p:nvSpPr>
            <p:cNvPr id="4" name="AutoShape 55"/>
            <p:cNvSpPr>
              <a:spLocks noChangeArrowheads="1"/>
            </p:cNvSpPr>
            <p:nvPr/>
          </p:nvSpPr>
          <p:spPr bwMode="auto">
            <a:xfrm>
              <a:off x="463841" y="4896639"/>
              <a:ext cx="2128999" cy="388615"/>
            </a:xfrm>
            <a:prstGeom prst="roundRect">
              <a:avLst>
                <a:gd name="adj" fmla="val 0"/>
              </a:avLst>
            </a:prstGeom>
            <a:solidFill>
              <a:srgbClr val="1E479A"/>
            </a:solidFill>
            <a:ln w="3175">
              <a:solidFill>
                <a:srgbClr val="96969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ko-KR" altLang="en-US">
                <a:solidFill>
                  <a:prstClr val="black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5" name="모서리가 둥근 직사각형 4"/>
            <p:cNvSpPr/>
            <p:nvPr/>
          </p:nvSpPr>
          <p:spPr>
            <a:xfrm>
              <a:off x="546160" y="4948916"/>
              <a:ext cx="310551" cy="291074"/>
            </a:xfrm>
            <a:prstGeom prst="roundRect">
              <a:avLst/>
            </a:prstGeom>
            <a:solidFill>
              <a:srgbClr val="1C1D5A"/>
            </a:solidFill>
            <a:ln w="9525">
              <a:noFill/>
              <a:tailEnd type="oval" w="sm" len="sm"/>
            </a:ln>
            <a:effectLst>
              <a:innerShdw blurRad="114300">
                <a:prstClr val="black">
                  <a:alpha val="1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6" name="제목 114"/>
            <p:cNvSpPr txBox="1">
              <a:spLocks/>
            </p:cNvSpPr>
            <p:nvPr/>
          </p:nvSpPr>
          <p:spPr>
            <a:xfrm>
              <a:off x="504745" y="4946067"/>
              <a:ext cx="397214" cy="294313"/>
            </a:xfrm>
            <a:prstGeom prst="rect">
              <a:avLst/>
            </a:prstGeom>
            <a:effectLst>
              <a:outerShdw blurRad="76200" dir="5400000" algn="ctr" rotWithShape="0">
                <a:sysClr val="windowText" lastClr="000000"/>
              </a:outerShdw>
            </a:effectLst>
          </p:spPr>
          <p:txBody>
            <a:bodyPr anchor="ctr" anchorCtr="0"/>
            <a:lstStyle/>
            <a:p>
              <a:pPr algn="ctr" eaLnBrk="0" latinLnBrk="0" hangingPunct="0">
                <a:defRPr/>
              </a:pPr>
              <a:r>
                <a:rPr lang="en-US" altLang="ko-KR" b="1" kern="0" dirty="0">
                  <a:gradFill>
                    <a:gsLst>
                      <a:gs pos="100000">
                        <a:prstClr val="white"/>
                      </a:gs>
                      <a:gs pos="100000">
                        <a:srgbClr val="0070C0"/>
                      </a:gs>
                    </a:gsLst>
                    <a:lin ang="5400000" scaled="0"/>
                  </a:gradFill>
                  <a:latin typeface="나눔고딕 ExtraBold" pitchFamily="50" charset="-127"/>
                  <a:ea typeface="나눔고딕 ExtraBold" pitchFamily="50" charset="-127"/>
                  <a:cs typeface="Arial" pitchFamily="34" charset="0"/>
                </a:rPr>
                <a:t>2</a:t>
              </a:r>
              <a:endParaRPr lang="ko-KR" altLang="en-US" b="1" kern="0" dirty="0">
                <a:gradFill>
                  <a:gsLst>
                    <a:gs pos="100000">
                      <a:prstClr val="white"/>
                    </a:gs>
                    <a:gs pos="100000">
                      <a:srgbClr val="0070C0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endParaRPr>
            </a:p>
          </p:txBody>
        </p:sp>
        <p:sp>
          <p:nvSpPr>
            <p:cNvPr id="7" name="Rectangle 56"/>
            <p:cNvSpPr>
              <a:spLocks noChangeArrowheads="1"/>
            </p:cNvSpPr>
            <p:nvPr/>
          </p:nvSpPr>
          <p:spPr bwMode="auto">
            <a:xfrm>
              <a:off x="468302" y="4933062"/>
              <a:ext cx="1943458" cy="229412"/>
            </a:xfrm>
            <a:prstGeom prst="rect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>
                    <a:alpha val="9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ko-KR" altLang="en-US">
                <a:solidFill>
                  <a:prstClr val="black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861492" y="4893829"/>
              <a:ext cx="173134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latinLnBrk="0" hangingPunct="0">
                <a:defRPr/>
              </a:pPr>
              <a:r>
                <a:rPr lang="ko-KR" altLang="en-US" kern="0" spc="-70" dirty="0" err="1">
                  <a:gradFill>
                    <a:gsLst>
                      <a:gs pos="100000">
                        <a:prstClr val="white"/>
                      </a:gs>
                      <a:gs pos="100000">
                        <a:prstClr val="white"/>
                      </a:gs>
                    </a:gsLst>
                    <a:lin ang="0" scaled="0"/>
                  </a:gradFill>
                  <a:latin typeface="나눔고딕 ExtraBold" pitchFamily="50" charset="-127"/>
                  <a:ea typeface="나눔고딕 ExtraBold" pitchFamily="50" charset="-127"/>
                  <a:cs typeface="Arial" pitchFamily="34" charset="0"/>
                </a:rPr>
                <a:t>참여연구원</a:t>
              </a:r>
              <a:r>
                <a:rPr lang="ko-KR" altLang="en-US" kern="0" spc="-70" dirty="0">
                  <a:gradFill>
                    <a:gsLst>
                      <a:gs pos="100000">
                        <a:prstClr val="white"/>
                      </a:gs>
                      <a:gs pos="100000">
                        <a:prstClr val="white"/>
                      </a:gs>
                    </a:gsLst>
                    <a:lin ang="0" scaled="0"/>
                  </a:gradFill>
                  <a:latin typeface="나눔고딕 ExtraBold" pitchFamily="50" charset="-127"/>
                  <a:ea typeface="나눔고딕 ExtraBold" pitchFamily="50" charset="-127"/>
                  <a:cs typeface="Arial" pitchFamily="34" charset="0"/>
                </a:rPr>
                <a:t> 현황</a:t>
              </a:r>
            </a:p>
          </p:txBody>
        </p:sp>
      </p:grp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404F9F01-AB16-40CF-89E0-875E6F9D7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28341"/>
              </p:ext>
            </p:extLst>
          </p:nvPr>
        </p:nvGraphicFramePr>
        <p:xfrm>
          <a:off x="539551" y="1484784"/>
          <a:ext cx="8127905" cy="4831496"/>
        </p:xfrm>
        <a:graphic>
          <a:graphicData uri="http://schemas.openxmlformats.org/drawingml/2006/table">
            <a:tbl>
              <a:tblPr firstRow="1" bandRow="1"/>
              <a:tblGrid>
                <a:gridCol w="927104">
                  <a:extLst>
                    <a:ext uri="{9D8B030D-6E8A-4147-A177-3AD203B41FA5}">
                      <a16:colId xmlns:a16="http://schemas.microsoft.com/office/drawing/2014/main" val="749175762"/>
                    </a:ext>
                  </a:extLst>
                </a:gridCol>
                <a:gridCol w="765085">
                  <a:extLst>
                    <a:ext uri="{9D8B030D-6E8A-4147-A177-3AD203B41FA5}">
                      <a16:colId xmlns:a16="http://schemas.microsoft.com/office/drawing/2014/main" val="758244459"/>
                    </a:ext>
                  </a:extLst>
                </a:gridCol>
                <a:gridCol w="810090">
                  <a:extLst>
                    <a:ext uri="{9D8B030D-6E8A-4147-A177-3AD203B41FA5}">
                      <a16:colId xmlns:a16="http://schemas.microsoft.com/office/drawing/2014/main" val="2321427519"/>
                    </a:ext>
                  </a:extLst>
                </a:gridCol>
                <a:gridCol w="945105">
                  <a:extLst>
                    <a:ext uri="{9D8B030D-6E8A-4147-A177-3AD203B41FA5}">
                      <a16:colId xmlns:a16="http://schemas.microsoft.com/office/drawing/2014/main" val="3550488377"/>
                    </a:ext>
                  </a:extLst>
                </a:gridCol>
                <a:gridCol w="990110">
                  <a:extLst>
                    <a:ext uri="{9D8B030D-6E8A-4147-A177-3AD203B41FA5}">
                      <a16:colId xmlns:a16="http://schemas.microsoft.com/office/drawing/2014/main" val="362535641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5714503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78094678"/>
                    </a:ext>
                  </a:extLst>
                </a:gridCol>
                <a:gridCol w="1530170">
                  <a:extLst>
                    <a:ext uri="{9D8B030D-6E8A-4147-A177-3AD203B41FA5}">
                      <a16:colId xmlns:a16="http://schemas.microsoft.com/office/drawing/2014/main" val="2914358164"/>
                    </a:ext>
                  </a:extLst>
                </a:gridCol>
                <a:gridCol w="540061">
                  <a:extLst>
                    <a:ext uri="{9D8B030D-6E8A-4147-A177-3AD203B41FA5}">
                      <a16:colId xmlns:a16="http://schemas.microsoft.com/office/drawing/2014/main" val="3391037629"/>
                    </a:ext>
                  </a:extLst>
                </a:gridCol>
              </a:tblGrid>
              <a:tr h="369041">
                <a:tc row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KoPub돋움체 Medium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KoPub돋움체 Medium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KoPub돋움체 Medium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KoPub돋움체 Medium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KoPub돋움체 Medium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KoPub돋움체 Medium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KoPub돋움체 Medium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KoPub돋움체 Medium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KoPub돋움체 Medium"/>
                        </a:defRPr>
                      </a:lvl9pPr>
                    </a:lstStyle>
                    <a:p>
                      <a:pPr algn="ctr" latinLnBrk="1"/>
                      <a:r>
                        <a:rPr kumimoji="1" lang="ko-KR" altLang="en-US" sz="1400" b="1" kern="1200" spc="-8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소속대학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400" b="1" kern="1200" spc="-8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성 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400" b="1" kern="1200" spc="-8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직 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400" b="1" kern="1200" spc="-8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전공 및 학위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400" b="1" kern="1200" spc="-8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연구담당분야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400" b="1" kern="1200" spc="-8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참여율</a:t>
                      </a:r>
                      <a:r>
                        <a:rPr kumimoji="1" lang="en-US" altLang="ko-KR" sz="1400" b="1" kern="1200" spc="-8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(%)</a:t>
                      </a:r>
                      <a:endParaRPr kumimoji="1" lang="ko-KR" altLang="en-US" sz="1400" b="1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302376"/>
                  </a:ext>
                </a:extLst>
              </a:tr>
              <a:tr h="405045">
                <a:tc vMerge="1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9pPr>
                    </a:lstStyle>
                    <a:p>
                      <a:pPr algn="ctr" latinLnBrk="1"/>
                      <a:endParaRPr kumimoji="1" lang="ko-KR" altLang="en-US" sz="14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Bold" panose="02020603020101020101" pitchFamily="18" charset="-127"/>
                        <a:ea typeface="KoPub돋움체 Bold" panose="02020603020101020101" pitchFamily="18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kumimoji="1" lang="ko-KR" altLang="en-US" sz="1400" b="1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kumimoji="1" lang="ko-KR" altLang="en-US" sz="1400" b="1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400" b="1" kern="1200" spc="-8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학교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400" b="1" kern="1200" spc="-80" dirty="0" err="1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취득년도</a:t>
                      </a:r>
                      <a:endParaRPr kumimoji="1" lang="ko-KR" altLang="en-US" sz="1400" b="1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400" b="1" kern="1200" spc="-160" baseline="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전공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400" b="1" kern="1200" spc="-8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학위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397872"/>
                  </a:ext>
                </a:extLst>
              </a:tr>
              <a:tr h="484186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9pPr>
                    </a:lstStyle>
                    <a:p>
                      <a:pPr algn="ctr" latinLnBrk="1"/>
                      <a:endParaRPr kumimoji="1" lang="ko-KR" altLang="en-US" sz="1400" b="1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kumimoji="1" lang="ko-KR" altLang="en-US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kumimoji="1" lang="ko-KR" altLang="en-US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kumimoji="1" lang="ko-KR" altLang="en-US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kumimoji="1" lang="ko-KR" altLang="en-US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kumimoji="1" lang="ko-KR" altLang="en-US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kumimoji="1" lang="ko-KR" altLang="en-US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kumimoji="1" lang="ko-KR" altLang="en-US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kumimoji="1" lang="ko-KR" altLang="en-US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9934155"/>
                  </a:ext>
                </a:extLst>
              </a:tr>
              <a:tr h="446653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KoPub돋움체 Medium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1" i="0" u="none" strike="noStrike" kern="1200" cap="none" spc="-80" normalizeH="0" baseline="0" noProof="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790434"/>
                  </a:ext>
                </a:extLst>
              </a:tr>
              <a:tr h="446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1" i="0" u="none" strike="noStrike" kern="1200" cap="none" spc="-80" normalizeH="0" baseline="0" noProof="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1223618"/>
                  </a:ext>
                </a:extLst>
              </a:tr>
              <a:tr h="446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1" i="0" u="none" strike="noStrike" kern="1200" cap="none" spc="-80" normalizeH="0" baseline="0" noProof="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583893"/>
                  </a:ext>
                </a:extLst>
              </a:tr>
              <a:tr h="446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1" i="0" u="none" strike="noStrike" kern="1200" cap="none" spc="-80" normalizeH="0" baseline="0" noProof="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021142"/>
                  </a:ext>
                </a:extLst>
              </a:tr>
              <a:tr h="446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1" i="0" u="none" strike="noStrike" kern="1200" cap="none" spc="-80" normalizeH="0" baseline="0" noProof="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6672358"/>
                  </a:ext>
                </a:extLst>
              </a:tr>
              <a:tr h="446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1" i="0" u="none" strike="noStrike" kern="1200" cap="none" spc="-80" normalizeH="0" baseline="0" noProof="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371998"/>
                  </a:ext>
                </a:extLst>
              </a:tr>
              <a:tr h="446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1" i="0" u="none" strike="noStrike" kern="1200" cap="none" spc="-80" normalizeH="0" baseline="0" noProof="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2729532"/>
                  </a:ext>
                </a:extLst>
              </a:tr>
              <a:tr h="446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1" i="0" u="none" strike="noStrike" kern="1200" cap="none" spc="-80" normalizeH="0" baseline="0" noProof="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kumimoji="1" lang="en-US" altLang="ko-KR" sz="1300" kern="1200" spc="-8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64605D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6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7684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 bwMode="auto">
          <a:xfrm>
            <a:off x="478159" y="242257"/>
            <a:ext cx="4233851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VI. </a:t>
            </a:r>
            <a:r>
              <a:rPr lang="ko-KR" altLang="en-US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활용계획 및 기대성과</a:t>
            </a:r>
          </a:p>
        </p:txBody>
      </p:sp>
      <p:sp>
        <p:nvSpPr>
          <p:cNvPr id="19" name="모서리가 둥근 직사각형 8"/>
          <p:cNvSpPr/>
          <p:nvPr/>
        </p:nvSpPr>
        <p:spPr>
          <a:xfrm>
            <a:off x="463840" y="1285502"/>
            <a:ext cx="8211294" cy="211665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endParaRPr lang="ko-KR" altLang="en-US" sz="1600" dirty="0">
              <a:solidFill>
                <a:srgbClr val="002060"/>
              </a:solidFill>
              <a:latin typeface="나눔고딕 ExtraBold" pitchFamily="50" charset="-127"/>
              <a:ea typeface="나눔고딕 ExtraBold" pitchFamily="50" charset="-127"/>
              <a:cs typeface="Arial" pitchFamily="34" charset="0"/>
            </a:endParaRPr>
          </a:p>
        </p:txBody>
      </p:sp>
      <p:sp>
        <p:nvSpPr>
          <p:cNvPr id="20" name="모서리가 둥근 직사각형 8"/>
          <p:cNvSpPr/>
          <p:nvPr/>
        </p:nvSpPr>
        <p:spPr>
          <a:xfrm>
            <a:off x="463840" y="3835762"/>
            <a:ext cx="8211294" cy="269858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16000" rtlCol="0" anchor="t" anchorCtr="0"/>
          <a:lstStyle/>
          <a:p>
            <a:pPr marL="285750" indent="-285750" algn="just">
              <a:lnSpc>
                <a:spcPct val="120000"/>
              </a:lnSpc>
              <a:spcBef>
                <a:spcPct val="20000"/>
              </a:spcBef>
              <a:buClr>
                <a:srgbClr val="002060"/>
              </a:buClr>
              <a:buFont typeface="Wingdings" pitchFamily="2" charset="2"/>
              <a:buChar char="u"/>
              <a:defRPr/>
            </a:pPr>
            <a:r>
              <a:rPr lang="en-US" altLang="ko-KR" sz="1600" b="1" dirty="0">
                <a:solidFill>
                  <a:schemeClr val="tx1"/>
                </a:solidFill>
                <a:latin typeface="나눔고딕" panose="020B0600000101010101" charset="-127"/>
                <a:ea typeface="나눔고딕" panose="020B0600000101010101" charset="-127"/>
              </a:rPr>
              <a:t> </a:t>
            </a:r>
            <a:r>
              <a:rPr lang="ko-KR" altLang="en-US" sz="1600" b="1" dirty="0">
                <a:solidFill>
                  <a:schemeClr val="tx1"/>
                </a:solidFill>
                <a:latin typeface="나눔고딕" panose="020B0600000101010101" charset="-127"/>
                <a:ea typeface="나눔고딕" panose="020B0600000101010101" charset="-127"/>
              </a:rPr>
              <a:t>기대성과</a:t>
            </a:r>
            <a:endParaRPr lang="en-US" altLang="ko-KR" sz="1600" b="1" dirty="0">
              <a:solidFill>
                <a:schemeClr val="tx1"/>
              </a:solidFill>
              <a:latin typeface="나눔고딕" panose="020B0600000101010101" charset="-127"/>
              <a:ea typeface="나눔고딕" panose="020B0600000101010101" charset="-127"/>
            </a:endParaRPr>
          </a:p>
          <a:p>
            <a:pPr marL="285750" indent="-285750" algn="just">
              <a:lnSpc>
                <a:spcPct val="120000"/>
              </a:lnSpc>
              <a:spcBef>
                <a:spcPct val="20000"/>
              </a:spcBef>
              <a:buClr>
                <a:srgbClr val="002060"/>
              </a:buClr>
              <a:buFont typeface="Wingdings" pitchFamily="2" charset="2"/>
              <a:buChar char="u"/>
              <a:defRPr/>
            </a:pPr>
            <a:endParaRPr lang="en-US" altLang="ko-KR" b="1">
              <a:solidFill>
                <a:schemeClr val="tx1"/>
              </a:solidFill>
              <a:latin typeface="나눔고딕" panose="020B0600000101010101" charset="-127"/>
              <a:ea typeface="나눔고딕" panose="020B0600000101010101" charset="-127"/>
            </a:endParaRPr>
          </a:p>
          <a:p>
            <a:pPr marL="285750" indent="-285750" algn="just">
              <a:lnSpc>
                <a:spcPct val="120000"/>
              </a:lnSpc>
              <a:spcBef>
                <a:spcPct val="20000"/>
              </a:spcBef>
              <a:buClr>
                <a:srgbClr val="002060"/>
              </a:buClr>
              <a:buFont typeface="Wingdings" pitchFamily="2" charset="2"/>
              <a:buChar char="u"/>
              <a:defRPr/>
            </a:pPr>
            <a:endParaRPr lang="en-US" altLang="ko-KR" b="1">
              <a:solidFill>
                <a:schemeClr val="tx1"/>
              </a:solidFill>
              <a:latin typeface="나눔고딕" panose="020B0600000101010101" charset="-127"/>
              <a:ea typeface="나눔고딕" panose="020B0600000101010101" charset="-127"/>
            </a:endParaRPr>
          </a:p>
          <a:p>
            <a:pPr marL="285750" indent="-285750" algn="just">
              <a:lnSpc>
                <a:spcPct val="120000"/>
              </a:lnSpc>
              <a:spcBef>
                <a:spcPct val="20000"/>
              </a:spcBef>
              <a:buClr>
                <a:srgbClr val="002060"/>
              </a:buClr>
              <a:buFont typeface="Wingdings" pitchFamily="2" charset="2"/>
              <a:buChar char="u"/>
              <a:defRPr/>
            </a:pPr>
            <a:endParaRPr lang="en-US" altLang="ko-KR" b="1">
              <a:solidFill>
                <a:schemeClr val="tx1"/>
              </a:solidFill>
              <a:latin typeface="나눔고딕" panose="020B0600000101010101" charset="-127"/>
              <a:ea typeface="나눔고딕" panose="020B0600000101010101" charset="-127"/>
            </a:endParaRPr>
          </a:p>
          <a:p>
            <a:pPr marL="285750" indent="-285750" algn="just">
              <a:lnSpc>
                <a:spcPct val="120000"/>
              </a:lnSpc>
              <a:spcBef>
                <a:spcPct val="20000"/>
              </a:spcBef>
              <a:buClr>
                <a:srgbClr val="002060"/>
              </a:buClr>
              <a:buFont typeface="Wingdings" pitchFamily="2" charset="2"/>
              <a:buChar char="u"/>
              <a:defRPr/>
            </a:pPr>
            <a:endParaRPr lang="en-US" altLang="ko-KR" b="1">
              <a:solidFill>
                <a:schemeClr val="tx1"/>
              </a:solidFill>
              <a:latin typeface="나눔고딕" panose="020B0600000101010101" charset="-127"/>
              <a:ea typeface="나눔고딕" panose="020B0600000101010101" charset="-127"/>
            </a:endParaRPr>
          </a:p>
          <a:p>
            <a:pPr marL="285750" indent="-285750" algn="just">
              <a:lnSpc>
                <a:spcPct val="120000"/>
              </a:lnSpc>
              <a:spcBef>
                <a:spcPct val="20000"/>
              </a:spcBef>
              <a:buClr>
                <a:srgbClr val="002060"/>
              </a:buClr>
              <a:buFont typeface="Wingdings" pitchFamily="2" charset="2"/>
              <a:buChar char="u"/>
              <a:defRPr/>
            </a:pPr>
            <a:endParaRPr lang="en-US" altLang="ko-KR" b="1" dirty="0">
              <a:solidFill>
                <a:schemeClr val="tx1"/>
              </a:solidFill>
              <a:latin typeface="나눔고딕" panose="020B0600000101010101" charset="-127"/>
              <a:ea typeface="나눔고딕" panose="020B0600000101010101" charset="-127"/>
            </a:endParaRPr>
          </a:p>
        </p:txBody>
      </p:sp>
      <p:pic>
        <p:nvPicPr>
          <p:cNvPr id="21" name="Picture 3" descr="E:\PNG\기타\빛광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318" y="3551799"/>
            <a:ext cx="1075867" cy="35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AutoShape 55"/>
          <p:cNvSpPr>
            <a:spLocks noChangeArrowheads="1"/>
          </p:cNvSpPr>
          <p:nvPr/>
        </p:nvSpPr>
        <p:spPr bwMode="auto">
          <a:xfrm>
            <a:off x="463841" y="3520873"/>
            <a:ext cx="3100047" cy="397739"/>
          </a:xfrm>
          <a:prstGeom prst="roundRect">
            <a:avLst>
              <a:gd name="adj" fmla="val 0"/>
            </a:avLst>
          </a:prstGeom>
          <a:solidFill>
            <a:srgbClr val="A24912"/>
          </a:solidFill>
          <a:ln w="317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ko-KR" altLang="en-US">
              <a:solidFill>
                <a:prstClr val="black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546160" y="3581579"/>
            <a:ext cx="310551" cy="275114"/>
          </a:xfrm>
          <a:prstGeom prst="roundRect">
            <a:avLst/>
          </a:prstGeom>
          <a:solidFill>
            <a:srgbClr val="592007"/>
          </a:solidFill>
          <a:ln w="9525">
            <a:noFill/>
            <a:tailEnd type="oval" w="sm" len="sm"/>
          </a:ln>
          <a:effectLst>
            <a:innerShdw blurRad="114300">
              <a:prstClr val="black">
                <a:alpha val="19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prstClr val="white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24" name="제목 114"/>
          <p:cNvSpPr txBox="1">
            <a:spLocks/>
          </p:cNvSpPr>
          <p:nvPr/>
        </p:nvSpPr>
        <p:spPr>
          <a:xfrm>
            <a:off x="504745" y="3598529"/>
            <a:ext cx="397214" cy="237233"/>
          </a:xfrm>
          <a:prstGeom prst="rect">
            <a:avLst/>
          </a:prstGeom>
          <a:effectLst>
            <a:outerShdw blurRad="76200" dir="5400000" algn="ctr" rotWithShape="0">
              <a:sysClr val="windowText" lastClr="000000"/>
            </a:outerShdw>
          </a:effectLst>
        </p:spPr>
        <p:txBody>
          <a:bodyPr anchor="ctr" anchorCtr="0"/>
          <a:lstStyle/>
          <a:p>
            <a:pPr algn="ctr" eaLnBrk="0" latinLnBrk="0" hangingPunct="0">
              <a:defRPr/>
            </a:pPr>
            <a:r>
              <a:rPr lang="en-US" altLang="ko-KR" b="1" kern="0" dirty="0">
                <a:gradFill>
                  <a:gsLst>
                    <a:gs pos="100000">
                      <a:prstClr val="white"/>
                    </a:gs>
                    <a:gs pos="100000">
                      <a:srgbClr val="0070C0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rPr>
              <a:t>2</a:t>
            </a:r>
            <a:endParaRPr lang="ko-KR" altLang="en-US" b="1" kern="0" dirty="0">
              <a:gradFill>
                <a:gsLst>
                  <a:gs pos="100000">
                    <a:prstClr val="white"/>
                  </a:gs>
                  <a:gs pos="100000">
                    <a:srgbClr val="0070C0"/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  <a:cs typeface="Arial" pitchFamily="34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861492" y="3530086"/>
            <a:ext cx="10143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latinLnBrk="0" hangingPunct="0">
              <a:defRPr/>
            </a:pPr>
            <a:r>
              <a:rPr lang="ko-KR" altLang="en-US" kern="0" spc="-70" dirty="0">
                <a:gradFill>
                  <a:gsLst>
                    <a:gs pos="100000">
                      <a:prstClr val="white"/>
                    </a:gs>
                    <a:gs pos="100000">
                      <a:prstClr val="white"/>
                    </a:gs>
                  </a:gsLst>
                  <a:lin ang="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rPr>
              <a:t>기대성과</a:t>
            </a:r>
          </a:p>
        </p:txBody>
      </p:sp>
      <p:sp>
        <p:nvSpPr>
          <p:cNvPr id="26" name="Rectangle 56"/>
          <p:cNvSpPr>
            <a:spLocks noChangeArrowheads="1"/>
          </p:cNvSpPr>
          <p:nvPr/>
        </p:nvSpPr>
        <p:spPr bwMode="auto">
          <a:xfrm>
            <a:off x="467544" y="3847213"/>
            <a:ext cx="1943458" cy="211857"/>
          </a:xfrm>
          <a:prstGeom prst="rect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>
                  <a:alpha val="9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ko-KR" altLang="en-US" dirty="0">
              <a:solidFill>
                <a:prstClr val="black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27" name="AutoShape 55"/>
          <p:cNvSpPr>
            <a:spLocks noChangeArrowheads="1"/>
          </p:cNvSpPr>
          <p:nvPr/>
        </p:nvSpPr>
        <p:spPr bwMode="auto">
          <a:xfrm>
            <a:off x="463841" y="1052736"/>
            <a:ext cx="3100047" cy="388615"/>
          </a:xfrm>
          <a:prstGeom prst="roundRect">
            <a:avLst>
              <a:gd name="adj" fmla="val 0"/>
            </a:avLst>
          </a:prstGeom>
          <a:solidFill>
            <a:srgbClr val="186E26"/>
          </a:solidFill>
          <a:ln w="317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ko-KR" altLang="en-US">
              <a:solidFill>
                <a:prstClr val="black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28" name="모서리가 둥근 직사각형 27"/>
          <p:cNvSpPr/>
          <p:nvPr/>
        </p:nvSpPr>
        <p:spPr>
          <a:xfrm>
            <a:off x="546160" y="1112049"/>
            <a:ext cx="310551" cy="268803"/>
          </a:xfrm>
          <a:prstGeom prst="roundRect">
            <a:avLst/>
          </a:prstGeom>
          <a:solidFill>
            <a:srgbClr val="092D12"/>
          </a:solidFill>
          <a:ln w="9525">
            <a:noFill/>
            <a:tailEnd type="oval" w="sm" len="sm"/>
          </a:ln>
          <a:effectLst>
            <a:innerShdw blurRad="114300">
              <a:prstClr val="black">
                <a:alpha val="19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prstClr val="white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36" name="제목 114"/>
          <p:cNvSpPr txBox="1">
            <a:spLocks/>
          </p:cNvSpPr>
          <p:nvPr/>
        </p:nvSpPr>
        <p:spPr>
          <a:xfrm>
            <a:off x="504745" y="1128611"/>
            <a:ext cx="397214" cy="231791"/>
          </a:xfrm>
          <a:prstGeom prst="rect">
            <a:avLst/>
          </a:prstGeom>
          <a:effectLst>
            <a:outerShdw blurRad="76200" dir="5400000" algn="ctr" rotWithShape="0">
              <a:sysClr val="windowText" lastClr="000000"/>
            </a:outerShdw>
          </a:effectLst>
        </p:spPr>
        <p:txBody>
          <a:bodyPr anchor="ctr" anchorCtr="0"/>
          <a:lstStyle/>
          <a:p>
            <a:pPr algn="ctr" eaLnBrk="0" latinLnBrk="0" hangingPunct="0">
              <a:defRPr/>
            </a:pPr>
            <a:r>
              <a:rPr lang="en-US" altLang="ko-KR" b="1" kern="0" dirty="0">
                <a:gradFill>
                  <a:gsLst>
                    <a:gs pos="100000">
                      <a:prstClr val="white"/>
                    </a:gs>
                    <a:gs pos="100000">
                      <a:srgbClr val="0070C0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rPr>
              <a:t>1</a:t>
            </a:r>
            <a:endParaRPr lang="ko-KR" altLang="en-US" b="1" kern="0" dirty="0">
              <a:gradFill>
                <a:gsLst>
                  <a:gs pos="100000">
                    <a:prstClr val="white"/>
                  </a:gs>
                  <a:gs pos="100000">
                    <a:srgbClr val="0070C0"/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  <a:cs typeface="Arial" pitchFamily="34" charset="0"/>
            </a:endParaRPr>
          </a:p>
        </p:txBody>
      </p:sp>
      <p:sp>
        <p:nvSpPr>
          <p:cNvPr id="37" name="Rectangle 56"/>
          <p:cNvSpPr>
            <a:spLocks noChangeArrowheads="1"/>
          </p:cNvSpPr>
          <p:nvPr/>
        </p:nvSpPr>
        <p:spPr bwMode="auto">
          <a:xfrm>
            <a:off x="468301" y="1065262"/>
            <a:ext cx="4970473" cy="222548"/>
          </a:xfrm>
          <a:prstGeom prst="rect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>
                  <a:alpha val="9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ko-KR" altLang="en-US">
              <a:solidFill>
                <a:prstClr val="black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861492" y="1061738"/>
            <a:ext cx="10143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latinLnBrk="0" hangingPunct="0">
              <a:defRPr/>
            </a:pPr>
            <a:r>
              <a:rPr lang="ko-KR" altLang="en-US" kern="0" spc="-70" dirty="0">
                <a:gradFill>
                  <a:gsLst>
                    <a:gs pos="100000">
                      <a:prstClr val="white"/>
                    </a:gs>
                    <a:gs pos="100000">
                      <a:prstClr val="white"/>
                    </a:gs>
                  </a:gsLst>
                  <a:lin ang="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rPr>
              <a:t>활용계획</a:t>
            </a: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457144"/>
              </p:ext>
            </p:extLst>
          </p:nvPr>
        </p:nvGraphicFramePr>
        <p:xfrm>
          <a:off x="625271" y="1556792"/>
          <a:ext cx="7907168" cy="1547797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</a:tblPr>
              <a:tblGrid>
                <a:gridCol w="3326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19">
                  <a:extLst>
                    <a:ext uri="{9D8B030D-6E8A-4147-A177-3AD203B41FA5}">
                      <a16:colId xmlns:a16="http://schemas.microsoft.com/office/drawing/2014/main" val="4251515967"/>
                    </a:ext>
                  </a:extLst>
                </a:gridCol>
              </a:tblGrid>
              <a:tr h="32441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대 표 성 과 물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활 용 방 법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활 용 기관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활 용 시 기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440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506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440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180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 bwMode="auto">
          <a:xfrm>
            <a:off x="478159" y="242257"/>
            <a:ext cx="4233851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VI. </a:t>
            </a:r>
            <a:r>
              <a:rPr lang="ko-KR" altLang="en-US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활용계획 및 기대성과</a:t>
            </a:r>
          </a:p>
        </p:txBody>
      </p:sp>
      <p:sp>
        <p:nvSpPr>
          <p:cNvPr id="19" name="모서리가 둥근 직사각형 8"/>
          <p:cNvSpPr/>
          <p:nvPr/>
        </p:nvSpPr>
        <p:spPr>
          <a:xfrm>
            <a:off x="463840" y="1285501"/>
            <a:ext cx="8211294" cy="313360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endParaRPr lang="ko-KR" altLang="en-US" sz="1600" dirty="0">
              <a:solidFill>
                <a:srgbClr val="002060"/>
              </a:solidFill>
              <a:latin typeface="나눔고딕 ExtraBold" pitchFamily="50" charset="-127"/>
              <a:ea typeface="나눔고딕 ExtraBold" pitchFamily="50" charset="-127"/>
              <a:cs typeface="Arial" pitchFamily="34" charset="0"/>
            </a:endParaRPr>
          </a:p>
        </p:txBody>
      </p:sp>
      <p:sp>
        <p:nvSpPr>
          <p:cNvPr id="27" name="AutoShape 55"/>
          <p:cNvSpPr>
            <a:spLocks noChangeArrowheads="1"/>
          </p:cNvSpPr>
          <p:nvPr/>
        </p:nvSpPr>
        <p:spPr bwMode="auto">
          <a:xfrm>
            <a:off x="463841" y="1052736"/>
            <a:ext cx="3100047" cy="388615"/>
          </a:xfrm>
          <a:prstGeom prst="roundRect">
            <a:avLst>
              <a:gd name="adj" fmla="val 0"/>
            </a:avLst>
          </a:prstGeom>
          <a:solidFill>
            <a:srgbClr val="003399"/>
          </a:solidFill>
          <a:ln w="317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ko-KR" altLang="en-US">
              <a:solidFill>
                <a:prstClr val="black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28" name="모서리가 둥근 직사각형 27"/>
          <p:cNvSpPr/>
          <p:nvPr/>
        </p:nvSpPr>
        <p:spPr>
          <a:xfrm>
            <a:off x="546160" y="1112049"/>
            <a:ext cx="310551" cy="268803"/>
          </a:xfrm>
          <a:prstGeom prst="roundRect">
            <a:avLst/>
          </a:prstGeom>
          <a:solidFill>
            <a:srgbClr val="092D12"/>
          </a:solidFill>
          <a:ln w="9525">
            <a:noFill/>
            <a:tailEnd type="oval" w="sm" len="sm"/>
          </a:ln>
          <a:effectLst>
            <a:innerShdw blurRad="114300">
              <a:prstClr val="black">
                <a:alpha val="19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prstClr val="white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36" name="제목 114"/>
          <p:cNvSpPr txBox="1">
            <a:spLocks/>
          </p:cNvSpPr>
          <p:nvPr/>
        </p:nvSpPr>
        <p:spPr>
          <a:xfrm>
            <a:off x="504745" y="1128611"/>
            <a:ext cx="397214" cy="231791"/>
          </a:xfrm>
          <a:prstGeom prst="rect">
            <a:avLst/>
          </a:prstGeom>
          <a:effectLst>
            <a:outerShdw blurRad="76200" dir="5400000" algn="ctr" rotWithShape="0">
              <a:sysClr val="windowText" lastClr="000000"/>
            </a:outerShdw>
          </a:effectLst>
        </p:spPr>
        <p:txBody>
          <a:bodyPr anchor="ctr" anchorCtr="0"/>
          <a:lstStyle/>
          <a:p>
            <a:pPr algn="ctr" eaLnBrk="0" latinLnBrk="0" hangingPunct="0">
              <a:defRPr/>
            </a:pPr>
            <a:r>
              <a:rPr lang="en-US" altLang="ko-KR" b="1" kern="0">
                <a:gradFill>
                  <a:gsLst>
                    <a:gs pos="100000">
                      <a:prstClr val="white"/>
                    </a:gs>
                    <a:gs pos="100000">
                      <a:srgbClr val="0070C0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rPr>
              <a:t>3</a:t>
            </a:r>
            <a:endParaRPr lang="ko-KR" altLang="en-US" b="1" kern="0" dirty="0">
              <a:gradFill>
                <a:gsLst>
                  <a:gs pos="100000">
                    <a:prstClr val="white"/>
                  </a:gs>
                  <a:gs pos="100000">
                    <a:srgbClr val="0070C0"/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  <a:cs typeface="Arial" pitchFamily="34" charset="0"/>
            </a:endParaRPr>
          </a:p>
        </p:txBody>
      </p:sp>
      <p:sp>
        <p:nvSpPr>
          <p:cNvPr id="37" name="Rectangle 56"/>
          <p:cNvSpPr>
            <a:spLocks noChangeArrowheads="1"/>
          </p:cNvSpPr>
          <p:nvPr/>
        </p:nvSpPr>
        <p:spPr bwMode="auto">
          <a:xfrm>
            <a:off x="468301" y="1065262"/>
            <a:ext cx="4970473" cy="222548"/>
          </a:xfrm>
          <a:prstGeom prst="rect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>
                  <a:alpha val="9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ko-KR" altLang="en-US">
              <a:solidFill>
                <a:prstClr val="black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861492" y="1061738"/>
            <a:ext cx="1484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latinLnBrk="0" hangingPunct="0">
              <a:defRPr/>
            </a:pPr>
            <a:r>
              <a:rPr lang="ko-KR" altLang="en-US" kern="0" spc="-70">
                <a:gradFill>
                  <a:gsLst>
                    <a:gs pos="100000">
                      <a:prstClr val="white"/>
                    </a:gs>
                    <a:gs pos="100000">
                      <a:prstClr val="white"/>
                    </a:gs>
                  </a:gsLst>
                  <a:lin ang="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rPr>
              <a:t>정량적 성과물</a:t>
            </a:r>
            <a:endParaRPr lang="ko-KR" altLang="en-US" kern="0" spc="-70" dirty="0">
              <a:gradFill>
                <a:gsLst>
                  <a:gs pos="100000">
                    <a:prstClr val="white"/>
                  </a:gs>
                  <a:gs pos="100000">
                    <a:prstClr val="white"/>
                  </a:gs>
                </a:gsLst>
                <a:lin ang="0" scaled="0"/>
              </a:gradFill>
              <a:latin typeface="나눔고딕 ExtraBold" pitchFamily="50" charset="-127"/>
              <a:ea typeface="나눔고딕 ExtraBold" pitchFamily="50" charset="-127"/>
              <a:cs typeface="Arial" pitchFamily="34" charset="0"/>
            </a:endParaRPr>
          </a:p>
        </p:txBody>
      </p:sp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070575"/>
              </p:ext>
            </p:extLst>
          </p:nvPr>
        </p:nvGraphicFramePr>
        <p:xfrm>
          <a:off x="611560" y="1575882"/>
          <a:ext cx="7987961" cy="2693238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</a:tblPr>
              <a:tblGrid>
                <a:gridCol w="990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4124275446"/>
                    </a:ext>
                  </a:extLst>
                </a:gridCol>
                <a:gridCol w="480053">
                  <a:extLst>
                    <a:ext uri="{9D8B030D-6E8A-4147-A177-3AD203B41FA5}">
                      <a16:colId xmlns:a16="http://schemas.microsoft.com/office/drawing/2014/main" val="1911852565"/>
                    </a:ext>
                  </a:extLst>
                </a:gridCol>
                <a:gridCol w="4800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053">
                  <a:extLst>
                    <a:ext uri="{9D8B030D-6E8A-4147-A177-3AD203B41FA5}">
                      <a16:colId xmlns:a16="http://schemas.microsoft.com/office/drawing/2014/main" val="268658496"/>
                    </a:ext>
                  </a:extLst>
                </a:gridCol>
                <a:gridCol w="855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5075">
                  <a:extLst>
                    <a:ext uri="{9D8B030D-6E8A-4147-A177-3AD203B41FA5}">
                      <a16:colId xmlns:a16="http://schemas.microsoft.com/office/drawing/2014/main" val="48849876"/>
                    </a:ext>
                  </a:extLst>
                </a:gridCol>
                <a:gridCol w="2857391">
                  <a:extLst>
                    <a:ext uri="{9D8B030D-6E8A-4147-A177-3AD203B41FA5}">
                      <a16:colId xmlns:a16="http://schemas.microsoft.com/office/drawing/2014/main" val="4251515967"/>
                    </a:ext>
                  </a:extLst>
                </a:gridCol>
              </a:tblGrid>
              <a:tr h="38649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성과항목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성과구분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연차별 목표치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종료 후 </a:t>
                      </a:r>
                      <a:r>
                        <a:rPr lang="en-US" altLang="ko-KR" sz="1400" b="1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5</a:t>
                      </a:r>
                      <a:r>
                        <a:rPr lang="ko-KR" altLang="en-US" sz="1400" b="1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년이내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합  계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</a:rPr>
                        <a:t>비  고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499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kern="1200" baseline="0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  <a:cs typeface="+mn-cs"/>
                        </a:rPr>
                        <a:t>1</a:t>
                      </a:r>
                      <a:r>
                        <a:rPr kumimoji="0" lang="ko-KR" altLang="en-US" sz="1400" b="1" kern="1200" baseline="0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  <a:cs typeface="+mn-cs"/>
                        </a:rPr>
                        <a:t>차</a:t>
                      </a:r>
                      <a:endParaRPr lang="ko-KR" altLang="en-US" sz="14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kern="1200" baseline="0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  <a:cs typeface="+mn-cs"/>
                        </a:rPr>
                        <a:t>2</a:t>
                      </a:r>
                      <a:r>
                        <a:rPr kumimoji="0" lang="ko-KR" altLang="en-US" sz="1400" b="1" kern="1200" baseline="0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  <a:cs typeface="+mn-cs"/>
                        </a:rPr>
                        <a:t>차</a:t>
                      </a:r>
                      <a:endParaRPr kumimoji="0" lang="ko-KR" altLang="en-US" sz="14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kern="1200" baseline="0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  <a:cs typeface="+mn-cs"/>
                        </a:rPr>
                        <a:t>3</a:t>
                      </a:r>
                      <a:r>
                        <a:rPr kumimoji="0" lang="ko-KR" altLang="en-US" sz="1400" b="1" kern="1200" baseline="0">
                          <a:solidFill>
                            <a:schemeClr val="tx1"/>
                          </a:solidFill>
                          <a:latin typeface="나눔고딕" panose="020B0600000101010101" charset="-127"/>
                          <a:ea typeface="나눔고딕" panose="020B0600000101010101" charset="-127"/>
                          <a:cs typeface="+mn-cs"/>
                        </a:rPr>
                        <a:t>차</a:t>
                      </a:r>
                      <a:endParaRPr kumimoji="0" lang="ko-KR" altLang="en-US" sz="14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ko-KR" altLang="en-US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ko-KR" altLang="en-US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8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논  문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SCI(E)</a:t>
                      </a:r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급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비 </a:t>
                      </a:r>
                      <a:r>
                        <a:rPr lang="en-US" altLang="ko-KR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SCI</a:t>
                      </a:r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급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751934"/>
                  </a:ext>
                </a:extLst>
              </a:tr>
              <a:tr h="25908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지적재산권</a:t>
                      </a:r>
                      <a:r>
                        <a:rPr lang="en-US" altLang="ko-KR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(</a:t>
                      </a:r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특허</a:t>
                      </a:r>
                      <a:r>
                        <a:rPr lang="en-US" altLang="ko-KR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)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출원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98530270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등록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436882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후속과제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후속과제연계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854096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인력양성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취업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649558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</a:rPr>
                        <a:t>진학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ko-KR" altLang="en-US" sz="1200" b="1" kern="1200" baseline="0" dirty="0">
                        <a:solidFill>
                          <a:schemeClr val="tx1"/>
                        </a:solidFill>
                        <a:latin typeface="나눔고딕" panose="020B0600000101010101" charset="-127"/>
                        <a:ea typeface="나눔고딕" panose="020B0600000101010101" charset="-127"/>
                        <a:cs typeface="+mn-cs"/>
                      </a:endParaRPr>
                    </a:p>
                  </a:txBody>
                  <a:tcPr marL="19399" marR="19399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7883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37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2" descr="C:\Users\Administrator\Desktop\보도용-1페이지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90" b="85807"/>
          <a:stretch/>
        </p:blipFill>
        <p:spPr bwMode="auto">
          <a:xfrm>
            <a:off x="251520" y="123110"/>
            <a:ext cx="8838660" cy="973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" name="직사각형 105"/>
          <p:cNvSpPr/>
          <p:nvPr/>
        </p:nvSpPr>
        <p:spPr>
          <a:xfrm>
            <a:off x="2051720" y="2852936"/>
            <a:ext cx="51125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330325" eaLnBrk="0" latinLnBrk="0" hangingPunct="0">
              <a:buSzPct val="100000"/>
              <a:defRPr/>
            </a:pPr>
            <a:r>
              <a:rPr lang="ko-KR" altLang="en-US" sz="6600" b="1" kern="0" spc="-300" dirty="0">
                <a:gradFill>
                  <a:gsLst>
                    <a:gs pos="0">
                      <a:srgbClr val="1F497D">
                        <a:lumMod val="50000"/>
                      </a:srgbClr>
                    </a:gs>
                    <a:gs pos="100000">
                      <a:srgbClr val="004D86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40995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C03C72A-F68B-4B5A-B03C-029685222AB2}"/>
              </a:ext>
            </a:extLst>
          </p:cNvPr>
          <p:cNvSpPr/>
          <p:nvPr/>
        </p:nvSpPr>
        <p:spPr>
          <a:xfrm>
            <a:off x="2015716" y="2636912"/>
            <a:ext cx="51125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330325" eaLnBrk="0" latinLnBrk="0" hangingPunct="0">
              <a:buSzPct val="100000"/>
              <a:defRPr/>
            </a:pPr>
            <a:r>
              <a:rPr lang="ko-KR" altLang="en-US" sz="6600" b="1" kern="0" spc="-300" dirty="0">
                <a:gradFill>
                  <a:gsLst>
                    <a:gs pos="0">
                      <a:srgbClr val="1F497D">
                        <a:lumMod val="50000"/>
                      </a:srgbClr>
                    </a:gs>
                    <a:gs pos="100000">
                      <a:srgbClr val="004D86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참고자료</a:t>
            </a:r>
          </a:p>
        </p:txBody>
      </p:sp>
    </p:spTree>
    <p:extLst>
      <p:ext uri="{BB962C8B-B14F-4D97-AF65-F5344CB8AC3E}">
        <p14:creationId xmlns:p14="http://schemas.microsoft.com/office/powerpoint/2010/main" val="2781363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1115616" y="332656"/>
            <a:ext cx="8028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330325" eaLnBrk="0" latinLnBrk="0" hangingPunct="0">
              <a:buSzPct val="100000"/>
              <a:defRPr/>
            </a:pPr>
            <a:r>
              <a:rPr lang="ko-KR" altLang="en-US" sz="4000" b="1" kern="0" dirty="0">
                <a:gradFill>
                  <a:gsLst>
                    <a:gs pos="0">
                      <a:srgbClr val="1F497D">
                        <a:lumMod val="50000"/>
                      </a:srgbClr>
                    </a:gs>
                    <a:gs pos="100000">
                      <a:srgbClr val="004D86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목차</a:t>
            </a:r>
          </a:p>
        </p:txBody>
      </p:sp>
      <p:sp>
        <p:nvSpPr>
          <p:cNvPr id="15" name="자유형 14"/>
          <p:cNvSpPr/>
          <p:nvPr/>
        </p:nvSpPr>
        <p:spPr>
          <a:xfrm flipV="1">
            <a:off x="1189443" y="1052736"/>
            <a:ext cx="7954557" cy="45719"/>
          </a:xfrm>
          <a:custGeom>
            <a:avLst/>
            <a:gdLst>
              <a:gd name="connsiteX0" fmla="*/ 0 w 8334302"/>
              <a:gd name="connsiteY0" fmla="*/ 0 h 0"/>
              <a:gd name="connsiteX1" fmla="*/ 8334302 w 8334302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34302">
                <a:moveTo>
                  <a:pt x="0" y="0"/>
                </a:moveTo>
                <a:lnTo>
                  <a:pt x="8334302" y="0"/>
                </a:lnTo>
              </a:path>
            </a:pathLst>
          </a:custGeom>
          <a:noFill/>
          <a:ln w="19050" cap="rnd">
            <a:solidFill>
              <a:schemeClr val="accent1">
                <a:lumMod val="75000"/>
              </a:schemeClr>
            </a:solidFill>
            <a:tailEnd type="none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solidFill>
                <a:prstClr val="white"/>
              </a:solidFill>
              <a:latin typeface="+mn-ea"/>
            </a:endParaRPr>
          </a:p>
        </p:txBody>
      </p:sp>
      <p:grpSp>
        <p:nvGrpSpPr>
          <p:cNvPr id="33" name="그룹 32"/>
          <p:cNvGrpSpPr/>
          <p:nvPr/>
        </p:nvGrpSpPr>
        <p:grpSpPr>
          <a:xfrm>
            <a:off x="2051720" y="1403976"/>
            <a:ext cx="7092280" cy="432000"/>
            <a:chOff x="2051720" y="4356000"/>
            <a:chExt cx="7092280" cy="432000"/>
          </a:xfrm>
        </p:grpSpPr>
        <p:sp>
          <p:nvSpPr>
            <p:cNvPr id="34" name="모서리가 둥근 직사각형 33"/>
            <p:cNvSpPr/>
            <p:nvPr/>
          </p:nvSpPr>
          <p:spPr>
            <a:xfrm>
              <a:off x="2051720" y="4356000"/>
              <a:ext cx="574666" cy="432000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9525" cap="rnd">
              <a:noFill/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Aft>
                  <a:spcPct val="0"/>
                </a:spcAft>
                <a:buClr>
                  <a:prstClr val="black">
                    <a:lumMod val="85000"/>
                    <a:lumOff val="15000"/>
                  </a:prstClr>
                </a:buClr>
              </a:pPr>
              <a:r>
                <a:rPr kumimoji="1" lang="en-US" altLang="ko-KR" sz="2000" b="1" dirty="0">
                  <a:gradFill>
                    <a:gsLst>
                      <a:gs pos="100000">
                        <a:schemeClr val="bg1"/>
                      </a:gs>
                      <a:gs pos="100000">
                        <a:srgbClr val="FFFFFF">
                          <a:lumMod val="85000"/>
                          <a:alpha val="0"/>
                        </a:srgbClr>
                      </a:gs>
                    </a:gsLst>
                    <a:lin ang="10800000" scaled="0"/>
                  </a:gradFill>
                  <a:latin typeface="+mn-ea"/>
                </a:rPr>
                <a:t>I</a:t>
              </a:r>
              <a:endParaRPr kumimoji="1" lang="ko-KR" altLang="en-US" sz="2000" b="1" dirty="0">
                <a:gradFill>
                  <a:gsLst>
                    <a:gs pos="100000">
                      <a:schemeClr val="bg1"/>
                    </a:gs>
                    <a:gs pos="100000">
                      <a:srgbClr val="FFFFFF">
                        <a:lumMod val="85000"/>
                        <a:alpha val="0"/>
                      </a:srgbClr>
                    </a:gs>
                  </a:gsLst>
                  <a:lin ang="10800000" scaled="0"/>
                </a:gradFill>
                <a:latin typeface="+mn-ea"/>
              </a:endParaRPr>
            </a:p>
          </p:txBody>
        </p:sp>
        <p:sp>
          <p:nvSpPr>
            <p:cNvPr id="35" name="Text Box 5"/>
            <p:cNvSpPr txBox="1">
              <a:spLocks noChangeArrowheads="1"/>
            </p:cNvSpPr>
            <p:nvPr/>
          </p:nvSpPr>
          <p:spPr bwMode="auto">
            <a:xfrm>
              <a:off x="2715960" y="4356000"/>
              <a:ext cx="642804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36000" tIns="36000" rIns="36000" bIns="36000" anchor="ctr" anchorCtr="0">
              <a:no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lvl="0" eaLnBrk="1" latinLnBrk="0" hangingPunct="1">
                <a:defRPr/>
              </a:pPr>
              <a:r>
                <a:rPr lang="ko-KR" altLang="en-US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+mn-ea"/>
                  <a:ea typeface="+mn-ea"/>
                  <a:cs typeface="Arial" panose="020B0604020202020204" pitchFamily="34" charset="0"/>
                </a:rPr>
                <a:t>연구</a:t>
              </a:r>
              <a:r>
                <a:rPr lang="en-US" altLang="ko-KR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+mn-ea"/>
                  <a:ea typeface="+mn-ea"/>
                  <a:cs typeface="Arial" panose="020B0604020202020204" pitchFamily="34" charset="0"/>
                </a:rPr>
                <a:t> </a:t>
              </a:r>
              <a:r>
                <a:rPr lang="ko-KR" altLang="en-US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+mn-ea"/>
                  <a:ea typeface="+mn-ea"/>
                  <a:cs typeface="Arial" panose="020B0604020202020204" pitchFamily="34" charset="0"/>
                </a:rPr>
                <a:t>필요성 및 개요</a:t>
              </a:r>
            </a:p>
          </p:txBody>
        </p:sp>
      </p:grpSp>
      <p:grpSp>
        <p:nvGrpSpPr>
          <p:cNvPr id="51" name="그룹 50"/>
          <p:cNvGrpSpPr/>
          <p:nvPr/>
        </p:nvGrpSpPr>
        <p:grpSpPr>
          <a:xfrm>
            <a:off x="2051720" y="2276881"/>
            <a:ext cx="7092280" cy="432000"/>
            <a:chOff x="2051720" y="4356000"/>
            <a:chExt cx="7092280" cy="432000"/>
          </a:xfrm>
        </p:grpSpPr>
        <p:sp>
          <p:nvSpPr>
            <p:cNvPr id="52" name="모서리가 둥근 직사각형 51"/>
            <p:cNvSpPr/>
            <p:nvPr/>
          </p:nvSpPr>
          <p:spPr>
            <a:xfrm>
              <a:off x="2051720" y="4356000"/>
              <a:ext cx="574666" cy="432000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9525" cap="rnd">
              <a:noFill/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Aft>
                  <a:spcPct val="0"/>
                </a:spcAft>
                <a:buClr>
                  <a:prstClr val="black">
                    <a:lumMod val="85000"/>
                    <a:lumOff val="15000"/>
                  </a:prstClr>
                </a:buClr>
              </a:pPr>
              <a:r>
                <a:rPr kumimoji="1" lang="en-US" altLang="ko-KR" sz="2000" b="1" dirty="0">
                  <a:gradFill>
                    <a:gsLst>
                      <a:gs pos="100000">
                        <a:schemeClr val="bg1"/>
                      </a:gs>
                      <a:gs pos="100000">
                        <a:srgbClr val="FFFFFF">
                          <a:lumMod val="85000"/>
                          <a:alpha val="0"/>
                        </a:srgbClr>
                      </a:gs>
                    </a:gsLst>
                    <a:lin ang="10800000" scaled="0"/>
                  </a:gradFill>
                  <a:latin typeface="+mn-ea"/>
                </a:rPr>
                <a:t>II</a:t>
              </a:r>
              <a:endParaRPr kumimoji="1" lang="ko-KR" altLang="en-US" sz="2000" b="1" dirty="0">
                <a:gradFill>
                  <a:gsLst>
                    <a:gs pos="100000">
                      <a:schemeClr val="bg1"/>
                    </a:gs>
                    <a:gs pos="100000">
                      <a:srgbClr val="FFFFFF">
                        <a:lumMod val="85000"/>
                        <a:alpha val="0"/>
                      </a:srgbClr>
                    </a:gs>
                  </a:gsLst>
                  <a:lin ang="10800000" scaled="0"/>
                </a:gradFill>
                <a:latin typeface="+mn-ea"/>
              </a:endParaRPr>
            </a:p>
          </p:txBody>
        </p:sp>
        <p:sp>
          <p:nvSpPr>
            <p:cNvPr id="53" name="Text Box 5"/>
            <p:cNvSpPr txBox="1">
              <a:spLocks noChangeArrowheads="1"/>
            </p:cNvSpPr>
            <p:nvPr/>
          </p:nvSpPr>
          <p:spPr bwMode="auto">
            <a:xfrm>
              <a:off x="2715960" y="4356000"/>
              <a:ext cx="642804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36000" tIns="36000" rIns="36000" bIns="36000" anchor="ctr" anchorCtr="0">
              <a:no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lvl="0" eaLnBrk="1" latinLnBrk="0" hangingPunct="1">
                <a:defRPr/>
              </a:pPr>
              <a:r>
                <a:rPr lang="ko-KR" altLang="en-US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+mn-ea"/>
                  <a:ea typeface="+mn-ea"/>
                  <a:cs typeface="Arial" panose="020B0604020202020204" pitchFamily="34" charset="0"/>
                </a:rPr>
                <a:t>관련 현황</a:t>
              </a:r>
            </a:p>
          </p:txBody>
        </p:sp>
      </p:grpSp>
      <p:grpSp>
        <p:nvGrpSpPr>
          <p:cNvPr id="54" name="그룹 53"/>
          <p:cNvGrpSpPr/>
          <p:nvPr/>
        </p:nvGrpSpPr>
        <p:grpSpPr>
          <a:xfrm>
            <a:off x="2051720" y="3158850"/>
            <a:ext cx="7092280" cy="432000"/>
            <a:chOff x="2051720" y="4356000"/>
            <a:chExt cx="7092280" cy="432000"/>
          </a:xfrm>
        </p:grpSpPr>
        <p:sp>
          <p:nvSpPr>
            <p:cNvPr id="55" name="모서리가 둥근 직사각형 54"/>
            <p:cNvSpPr/>
            <p:nvPr/>
          </p:nvSpPr>
          <p:spPr>
            <a:xfrm>
              <a:off x="2051720" y="4356000"/>
              <a:ext cx="574666" cy="432000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9525" cap="rnd">
              <a:noFill/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Aft>
                  <a:spcPct val="0"/>
                </a:spcAft>
                <a:buClr>
                  <a:prstClr val="black">
                    <a:lumMod val="85000"/>
                    <a:lumOff val="15000"/>
                  </a:prstClr>
                </a:buClr>
              </a:pPr>
              <a:r>
                <a:rPr kumimoji="1" lang="en-US" altLang="ko-KR" sz="2000" b="1" dirty="0">
                  <a:gradFill>
                    <a:gsLst>
                      <a:gs pos="100000">
                        <a:schemeClr val="bg1"/>
                      </a:gs>
                      <a:gs pos="100000">
                        <a:srgbClr val="FFFFFF">
                          <a:lumMod val="85000"/>
                          <a:alpha val="0"/>
                        </a:srgbClr>
                      </a:gs>
                    </a:gsLst>
                    <a:lin ang="10800000" scaled="0"/>
                  </a:gradFill>
                  <a:latin typeface="+mn-ea"/>
                </a:rPr>
                <a:t>III</a:t>
              </a:r>
              <a:endParaRPr kumimoji="1" lang="ko-KR" altLang="en-US" sz="2000" b="1" dirty="0">
                <a:gradFill>
                  <a:gsLst>
                    <a:gs pos="100000">
                      <a:schemeClr val="bg1"/>
                    </a:gs>
                    <a:gs pos="100000">
                      <a:srgbClr val="FFFFFF">
                        <a:lumMod val="85000"/>
                        <a:alpha val="0"/>
                      </a:srgbClr>
                    </a:gs>
                  </a:gsLst>
                  <a:lin ang="10800000" scaled="0"/>
                </a:gradFill>
                <a:latin typeface="+mn-ea"/>
              </a:endParaRPr>
            </a:p>
          </p:txBody>
        </p:sp>
        <p:sp>
          <p:nvSpPr>
            <p:cNvPr id="56" name="Text Box 5"/>
            <p:cNvSpPr txBox="1">
              <a:spLocks noChangeArrowheads="1"/>
            </p:cNvSpPr>
            <p:nvPr/>
          </p:nvSpPr>
          <p:spPr bwMode="auto">
            <a:xfrm>
              <a:off x="2715960" y="4356000"/>
              <a:ext cx="642804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36000" tIns="36000" rIns="36000" bIns="36000" anchor="ctr" anchorCtr="0">
              <a:no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lvl="0" eaLnBrk="1" latinLnBrk="0" hangingPunct="1">
                <a:defRPr/>
              </a:pPr>
              <a:r>
                <a:rPr lang="ko-KR" altLang="en-US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+mn-ea"/>
                  <a:ea typeface="+mn-ea"/>
                  <a:cs typeface="Arial" panose="020B0604020202020204" pitchFamily="34" charset="0"/>
                </a:rPr>
                <a:t>연구개발 목표</a:t>
              </a: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2051720" y="4023051"/>
            <a:ext cx="7092280" cy="432000"/>
            <a:chOff x="2051720" y="4356000"/>
            <a:chExt cx="7092280" cy="432000"/>
          </a:xfrm>
        </p:grpSpPr>
        <p:sp>
          <p:nvSpPr>
            <p:cNvPr id="17" name="모서리가 둥근 직사각형 16"/>
            <p:cNvSpPr/>
            <p:nvPr/>
          </p:nvSpPr>
          <p:spPr>
            <a:xfrm>
              <a:off x="2051720" y="4356000"/>
              <a:ext cx="574666" cy="432000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9525" cap="rnd">
              <a:noFill/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Aft>
                  <a:spcPct val="0"/>
                </a:spcAft>
                <a:buClr>
                  <a:prstClr val="black">
                    <a:lumMod val="85000"/>
                    <a:lumOff val="15000"/>
                  </a:prstClr>
                </a:buClr>
              </a:pPr>
              <a:r>
                <a:rPr kumimoji="1" lang="en-US" altLang="ko-KR" sz="2000" b="1" dirty="0">
                  <a:gradFill>
                    <a:gsLst>
                      <a:gs pos="100000">
                        <a:schemeClr val="bg1"/>
                      </a:gs>
                      <a:gs pos="100000">
                        <a:srgbClr val="FFFFFF">
                          <a:lumMod val="85000"/>
                          <a:alpha val="0"/>
                        </a:srgbClr>
                      </a:gs>
                    </a:gsLst>
                    <a:lin ang="10800000" scaled="0"/>
                  </a:gradFill>
                  <a:latin typeface="+mn-ea"/>
                </a:rPr>
                <a:t>IV</a:t>
              </a:r>
              <a:endParaRPr kumimoji="1" lang="ko-KR" altLang="en-US" sz="2000" b="1" dirty="0">
                <a:gradFill>
                  <a:gsLst>
                    <a:gs pos="100000">
                      <a:schemeClr val="bg1"/>
                    </a:gs>
                    <a:gs pos="100000">
                      <a:srgbClr val="FFFFFF">
                        <a:lumMod val="85000"/>
                        <a:alpha val="0"/>
                      </a:srgbClr>
                    </a:gs>
                  </a:gsLst>
                  <a:lin ang="10800000" scaled="0"/>
                </a:gradFill>
                <a:latin typeface="+mn-ea"/>
              </a:endParaRPr>
            </a:p>
          </p:txBody>
        </p:sp>
        <p:sp>
          <p:nvSpPr>
            <p:cNvPr id="18" name="Text Box 5"/>
            <p:cNvSpPr txBox="1">
              <a:spLocks noChangeArrowheads="1"/>
            </p:cNvSpPr>
            <p:nvPr/>
          </p:nvSpPr>
          <p:spPr bwMode="auto">
            <a:xfrm>
              <a:off x="2715960" y="4356000"/>
              <a:ext cx="642804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36000" tIns="36000" rIns="36000" bIns="36000" anchor="ctr" anchorCtr="0">
              <a:no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lvl="0" eaLnBrk="1" latinLnBrk="0" hangingPunct="1">
                <a:defRPr/>
              </a:pPr>
              <a:r>
                <a:rPr lang="ko-KR" altLang="en-US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+mn-ea"/>
                  <a:ea typeface="+mn-ea"/>
                  <a:cs typeface="Arial" panose="020B0604020202020204" pitchFamily="34" charset="0"/>
                </a:rPr>
                <a:t>연구개발 전략 및 내용</a:t>
              </a:r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2051720" y="4914165"/>
            <a:ext cx="7092280" cy="432000"/>
            <a:chOff x="2051720" y="4356000"/>
            <a:chExt cx="7092280" cy="432000"/>
          </a:xfrm>
        </p:grpSpPr>
        <p:sp>
          <p:nvSpPr>
            <p:cNvPr id="23" name="모서리가 둥근 직사각형 22"/>
            <p:cNvSpPr/>
            <p:nvPr/>
          </p:nvSpPr>
          <p:spPr>
            <a:xfrm>
              <a:off x="2051720" y="4356000"/>
              <a:ext cx="574666" cy="432000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9525" cap="rnd">
              <a:noFill/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Aft>
                  <a:spcPct val="0"/>
                </a:spcAft>
                <a:buClr>
                  <a:prstClr val="black">
                    <a:lumMod val="85000"/>
                    <a:lumOff val="15000"/>
                  </a:prstClr>
                </a:buClr>
              </a:pPr>
              <a:r>
                <a:rPr kumimoji="1" lang="en-US" altLang="ko-KR" sz="2000" b="1" dirty="0">
                  <a:gradFill>
                    <a:gsLst>
                      <a:gs pos="100000">
                        <a:schemeClr val="bg1"/>
                      </a:gs>
                      <a:gs pos="100000">
                        <a:srgbClr val="FFFFFF">
                          <a:lumMod val="85000"/>
                          <a:alpha val="0"/>
                        </a:srgbClr>
                      </a:gs>
                    </a:gsLst>
                    <a:lin ang="10800000" scaled="0"/>
                  </a:gradFill>
                  <a:latin typeface="+mn-ea"/>
                </a:rPr>
                <a:t>V</a:t>
              </a:r>
              <a:endParaRPr kumimoji="1" lang="ko-KR" altLang="en-US" sz="2000" b="1" dirty="0">
                <a:gradFill>
                  <a:gsLst>
                    <a:gs pos="100000">
                      <a:schemeClr val="bg1"/>
                    </a:gs>
                    <a:gs pos="100000">
                      <a:srgbClr val="FFFFFF">
                        <a:lumMod val="85000"/>
                        <a:alpha val="0"/>
                      </a:srgbClr>
                    </a:gs>
                  </a:gsLst>
                  <a:lin ang="10800000" scaled="0"/>
                </a:gradFill>
                <a:latin typeface="+mn-ea"/>
              </a:endParaRPr>
            </a:p>
          </p:txBody>
        </p:sp>
        <p:sp>
          <p:nvSpPr>
            <p:cNvPr id="24" name="Text Box 5"/>
            <p:cNvSpPr txBox="1">
              <a:spLocks noChangeArrowheads="1"/>
            </p:cNvSpPr>
            <p:nvPr/>
          </p:nvSpPr>
          <p:spPr bwMode="auto">
            <a:xfrm>
              <a:off x="2715960" y="4356000"/>
              <a:ext cx="642804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36000" tIns="36000" rIns="36000" bIns="36000" anchor="ctr" anchorCtr="0">
              <a:no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lvl="0" eaLnBrk="1" latinLnBrk="0" hangingPunct="1">
                <a:defRPr/>
              </a:pPr>
              <a:r>
                <a:rPr lang="ko-KR" altLang="en-US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+mn-ea"/>
                  <a:ea typeface="+mn-ea"/>
                  <a:cs typeface="Arial" panose="020B0604020202020204" pitchFamily="34" charset="0"/>
                </a:rPr>
                <a:t>추진 체계</a:t>
              </a:r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2051720" y="5877320"/>
            <a:ext cx="7092280" cy="432000"/>
            <a:chOff x="2051720" y="4356000"/>
            <a:chExt cx="7092280" cy="432000"/>
          </a:xfrm>
        </p:grpSpPr>
        <p:sp>
          <p:nvSpPr>
            <p:cNvPr id="26" name="모서리가 둥근 직사각형 25"/>
            <p:cNvSpPr/>
            <p:nvPr/>
          </p:nvSpPr>
          <p:spPr>
            <a:xfrm>
              <a:off x="2051720" y="4356000"/>
              <a:ext cx="574666" cy="432000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9525" cap="rnd">
              <a:noFill/>
              <a:tailEnd type="none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Aft>
                  <a:spcPct val="0"/>
                </a:spcAft>
                <a:buClr>
                  <a:prstClr val="black">
                    <a:lumMod val="85000"/>
                    <a:lumOff val="15000"/>
                  </a:prstClr>
                </a:buClr>
              </a:pPr>
              <a:r>
                <a:rPr kumimoji="1" lang="en-US" altLang="ko-KR" sz="2000" b="1" dirty="0">
                  <a:gradFill>
                    <a:gsLst>
                      <a:gs pos="100000">
                        <a:schemeClr val="bg1"/>
                      </a:gs>
                      <a:gs pos="100000">
                        <a:srgbClr val="FFFFFF">
                          <a:lumMod val="85000"/>
                          <a:alpha val="0"/>
                        </a:srgbClr>
                      </a:gs>
                    </a:gsLst>
                    <a:lin ang="10800000" scaled="0"/>
                  </a:gradFill>
                  <a:latin typeface="+mn-ea"/>
                </a:rPr>
                <a:t>VI</a:t>
              </a:r>
              <a:endParaRPr kumimoji="1" lang="ko-KR" altLang="en-US" sz="2000" b="1" dirty="0">
                <a:gradFill>
                  <a:gsLst>
                    <a:gs pos="100000">
                      <a:schemeClr val="bg1"/>
                    </a:gs>
                    <a:gs pos="100000">
                      <a:srgbClr val="FFFFFF">
                        <a:lumMod val="85000"/>
                        <a:alpha val="0"/>
                      </a:srgbClr>
                    </a:gs>
                  </a:gsLst>
                  <a:lin ang="10800000" scaled="0"/>
                </a:gradFill>
                <a:latin typeface="+mn-ea"/>
              </a:endParaRPr>
            </a:p>
          </p:txBody>
        </p:sp>
        <p:sp>
          <p:nvSpPr>
            <p:cNvPr id="27" name="Text Box 5"/>
            <p:cNvSpPr txBox="1">
              <a:spLocks noChangeArrowheads="1"/>
            </p:cNvSpPr>
            <p:nvPr/>
          </p:nvSpPr>
          <p:spPr bwMode="auto">
            <a:xfrm>
              <a:off x="2715960" y="4356000"/>
              <a:ext cx="642804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36000" tIns="36000" rIns="36000" bIns="36000" anchor="ctr" anchorCtr="0">
              <a:no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lvl="0" eaLnBrk="1" latinLnBrk="0" hangingPunct="1">
                <a:defRPr/>
              </a:pPr>
              <a:r>
                <a:rPr lang="ko-KR" altLang="en-US" sz="2200" b="1" kern="0" dirty="0">
                  <a:gradFill>
                    <a:gsLst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  <a:gs pos="100000">
                        <a:srgbClr val="00589A"/>
                      </a:gs>
                    </a:gsLst>
                    <a:lin ang="5400000" scaled="0"/>
                  </a:gradFill>
                  <a:latin typeface="+mn-ea"/>
                  <a:ea typeface="+mn-ea"/>
                  <a:cs typeface="Arial" panose="020B0604020202020204" pitchFamily="34" charset="0"/>
                </a:rPr>
                <a:t>활용계획 및 기대성과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790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 bwMode="auto">
          <a:xfrm>
            <a:off x="478159" y="242257"/>
            <a:ext cx="2420856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I. </a:t>
            </a:r>
            <a:r>
              <a:rPr lang="ko-KR" altLang="en-US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연구 필요성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467486" y="980729"/>
            <a:ext cx="3876628" cy="5472607"/>
            <a:chOff x="611560" y="980729"/>
            <a:chExt cx="3588480" cy="5472607"/>
          </a:xfrm>
        </p:grpSpPr>
        <p:sp>
          <p:nvSpPr>
            <p:cNvPr id="84" name="모서리가 둥근 직사각형 83"/>
            <p:cNvSpPr/>
            <p:nvPr/>
          </p:nvSpPr>
          <p:spPr>
            <a:xfrm>
              <a:off x="611560" y="1196752"/>
              <a:ext cx="3588480" cy="5256584"/>
            </a:xfrm>
            <a:prstGeom prst="roundRect">
              <a:avLst>
                <a:gd name="adj" fmla="val 7111"/>
              </a:avLst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  <a:tileRect/>
            </a:gradFill>
            <a:ln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b="1">
                <a:latin typeface="+mn-ea"/>
              </a:endParaRPr>
            </a:p>
          </p:txBody>
        </p:sp>
        <p:sp>
          <p:nvSpPr>
            <p:cNvPr id="92" name="모서리가 둥근 직사각형 91"/>
            <p:cNvSpPr/>
            <p:nvPr/>
          </p:nvSpPr>
          <p:spPr bwMode="auto">
            <a:xfrm>
              <a:off x="744856" y="980729"/>
              <a:ext cx="3300175" cy="375899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ko-KR" b="1" spc="200" dirty="0">
                  <a:solidFill>
                    <a:schemeClr val="bg1"/>
                  </a:solidFill>
                  <a:latin typeface="+mn-ea"/>
                </a:rPr>
                <a:t>As-Is</a:t>
              </a:r>
              <a:endParaRPr lang="ko-KR" altLang="en-US" b="1" spc="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6" name="모서리가 둥근 직사각형 8"/>
            <p:cNvSpPr/>
            <p:nvPr/>
          </p:nvSpPr>
          <p:spPr>
            <a:xfrm>
              <a:off x="713881" y="1496054"/>
              <a:ext cx="3368436" cy="4858271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6350">
              <a:solidFill>
                <a:schemeClr val="bg1">
                  <a:lumMod val="65000"/>
                </a:schemeClr>
              </a:solidFill>
            </a:ln>
            <a:effectLst>
              <a:innerShdw blurRad="152400" dir="13500000">
                <a:schemeClr val="bg1">
                  <a:lumMod val="65000"/>
                  <a:alpha val="31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00" b="1">
                <a:solidFill>
                  <a:prstClr val="white"/>
                </a:solidFill>
                <a:latin typeface="+mn-ea"/>
                <a:cs typeface="Arial" pitchFamily="34" charset="0"/>
              </a:endParaRPr>
            </a:p>
          </p:txBody>
        </p:sp>
        <p:grpSp>
          <p:nvGrpSpPr>
            <p:cNvPr id="97" name="그룹 127"/>
            <p:cNvGrpSpPr/>
            <p:nvPr/>
          </p:nvGrpSpPr>
          <p:grpSpPr>
            <a:xfrm>
              <a:off x="718730" y="1420566"/>
              <a:ext cx="3376436" cy="405340"/>
              <a:chOff x="4572691" y="3091015"/>
              <a:chExt cx="2663605" cy="777966"/>
            </a:xfrm>
          </p:grpSpPr>
          <p:sp>
            <p:nvSpPr>
              <p:cNvPr id="99" name="모서리가 둥근 직사각형 98"/>
              <p:cNvSpPr/>
              <p:nvPr/>
            </p:nvSpPr>
            <p:spPr>
              <a:xfrm>
                <a:off x="4598852" y="3091015"/>
                <a:ext cx="2607019" cy="777966"/>
              </a:xfrm>
              <a:prstGeom prst="roundRect">
                <a:avLst>
                  <a:gd name="adj" fmla="val 0"/>
                </a:avLst>
              </a:prstGeom>
              <a:solidFill>
                <a:srgbClr val="1B7B46"/>
              </a:solidFill>
              <a:ln w="6350">
                <a:solidFill>
                  <a:schemeClr val="bg1"/>
                </a:solidFill>
              </a:ln>
              <a:effectLst>
                <a:outerShdw blurRad="25400" dist="25400" dir="5400000" algn="t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b="1">
                  <a:solidFill>
                    <a:prstClr val="white"/>
                  </a:solidFill>
                  <a:latin typeface="+mn-ea"/>
                </a:endParaRPr>
              </a:p>
            </p:txBody>
          </p:sp>
          <p:pic>
            <p:nvPicPr>
              <p:cNvPr id="101" name="Picture 2" descr="C:\Users\Administrator\Desktop\미래부가치평가\그림3.png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4620520" y="3159286"/>
                <a:ext cx="2068723" cy="66759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2" name="자유형 101"/>
              <p:cNvSpPr/>
              <p:nvPr/>
            </p:nvSpPr>
            <p:spPr>
              <a:xfrm>
                <a:off x="7203406" y="3099331"/>
                <a:ext cx="32890" cy="153327"/>
              </a:xfrm>
              <a:custGeom>
                <a:avLst/>
                <a:gdLst>
                  <a:gd name="connsiteX0" fmla="*/ 0 w 45991"/>
                  <a:gd name="connsiteY0" fmla="*/ 0 h 91981"/>
                  <a:gd name="connsiteX1" fmla="*/ 0 w 45991"/>
                  <a:gd name="connsiteY1" fmla="*/ 91981 h 91981"/>
                  <a:gd name="connsiteX2" fmla="*/ 45991 w 45991"/>
                  <a:gd name="connsiteY2" fmla="*/ 91981 h 91981"/>
                  <a:gd name="connsiteX3" fmla="*/ 0 w 45991"/>
                  <a:gd name="connsiteY3" fmla="*/ 0 h 91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991" h="91981">
                    <a:moveTo>
                      <a:pt x="0" y="0"/>
                    </a:moveTo>
                    <a:lnTo>
                      <a:pt x="0" y="91981"/>
                    </a:lnTo>
                    <a:lnTo>
                      <a:pt x="45991" y="919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 w="15875" cap="rnd">
                <a:noFill/>
                <a:tailEnd type="none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1">
                  <a:solidFill>
                    <a:prstClr val="white"/>
                  </a:solidFill>
                  <a:latin typeface="+mn-ea"/>
                </a:endParaRPr>
              </a:p>
            </p:txBody>
          </p:sp>
          <p:sp>
            <p:nvSpPr>
              <p:cNvPr id="103" name="자유형 102"/>
              <p:cNvSpPr/>
              <p:nvPr/>
            </p:nvSpPr>
            <p:spPr>
              <a:xfrm flipH="1">
                <a:off x="4572691" y="3099331"/>
                <a:ext cx="32890" cy="153327"/>
              </a:xfrm>
              <a:custGeom>
                <a:avLst/>
                <a:gdLst>
                  <a:gd name="connsiteX0" fmla="*/ 0 w 45991"/>
                  <a:gd name="connsiteY0" fmla="*/ 0 h 91981"/>
                  <a:gd name="connsiteX1" fmla="*/ 0 w 45991"/>
                  <a:gd name="connsiteY1" fmla="*/ 91981 h 91981"/>
                  <a:gd name="connsiteX2" fmla="*/ 45991 w 45991"/>
                  <a:gd name="connsiteY2" fmla="*/ 91981 h 91981"/>
                  <a:gd name="connsiteX3" fmla="*/ 0 w 45991"/>
                  <a:gd name="connsiteY3" fmla="*/ 0 h 91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991" h="91981">
                    <a:moveTo>
                      <a:pt x="0" y="0"/>
                    </a:moveTo>
                    <a:lnTo>
                      <a:pt x="0" y="91981"/>
                    </a:lnTo>
                    <a:lnTo>
                      <a:pt x="45991" y="919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 w="15875" cap="rnd">
                <a:noFill/>
                <a:tailEnd type="none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1">
                  <a:solidFill>
                    <a:prstClr val="white"/>
                  </a:solidFill>
                  <a:latin typeface="+mn-ea"/>
                </a:endParaRPr>
              </a:p>
            </p:txBody>
          </p:sp>
          <p:sp>
            <p:nvSpPr>
              <p:cNvPr id="104" name="직사각형 103"/>
              <p:cNvSpPr/>
              <p:nvPr/>
            </p:nvSpPr>
            <p:spPr>
              <a:xfrm>
                <a:off x="4595372" y="3097838"/>
                <a:ext cx="2628000" cy="44887"/>
              </a:xfrm>
              <a:prstGeom prst="rect">
                <a:avLst/>
              </a:prstGeom>
              <a:gradFill>
                <a:gsLst>
                  <a:gs pos="100000">
                    <a:schemeClr val="bg1">
                      <a:alpha val="4100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16200000" scaled="0"/>
              </a:gradFill>
              <a:ln w="22225">
                <a:noFill/>
                <a:tailEnd type="triangle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b="1">
                  <a:solidFill>
                    <a:prstClr val="white"/>
                  </a:solidFill>
                  <a:latin typeface="+mn-ea"/>
                </a:endParaRPr>
              </a:p>
            </p:txBody>
          </p:sp>
        </p:grpSp>
        <p:sp>
          <p:nvSpPr>
            <p:cNvPr id="98" name="제목 114"/>
            <p:cNvSpPr txBox="1">
              <a:spLocks/>
            </p:cNvSpPr>
            <p:nvPr/>
          </p:nvSpPr>
          <p:spPr>
            <a:xfrm>
              <a:off x="785624" y="1433447"/>
              <a:ext cx="3228433" cy="369380"/>
            </a:xfrm>
            <a:prstGeom prst="rect">
              <a:avLst/>
            </a:prstGeom>
            <a:effectLst>
              <a:outerShdw blurRad="76200" dir="5400000" algn="ctr" rotWithShape="0">
                <a:sysClr val="windowText" lastClr="000000"/>
              </a:outerShdw>
            </a:effectLst>
          </p:spPr>
          <p:txBody>
            <a:bodyPr anchor="ctr" anchorCtr="0"/>
            <a:lstStyle/>
            <a:p>
              <a:pPr algn="ctr" eaLnBrk="0" latinLnBrk="0" hangingPunct="0">
                <a:defRPr/>
              </a:pPr>
              <a:r>
                <a:rPr lang="ko-KR" altLang="en-US" b="1" kern="0" spc="-150" dirty="0">
                  <a:gradFill>
                    <a:gsLst>
                      <a:gs pos="100000">
                        <a:prstClr val="white"/>
                      </a:gs>
                      <a:gs pos="100000">
                        <a:srgbClr val="0070C0"/>
                      </a:gs>
                    </a:gsLst>
                    <a:lin ang="5400000" scaled="0"/>
                  </a:gradFill>
                  <a:latin typeface="+mn-ea"/>
                  <a:cs typeface="Arial" pitchFamily="34" charset="0"/>
                </a:rPr>
                <a:t>추세</a:t>
              </a:r>
            </a:p>
          </p:txBody>
        </p:sp>
        <p:sp>
          <p:nvSpPr>
            <p:cNvPr id="94" name="직사각형 93"/>
            <p:cNvSpPr/>
            <p:nvPr/>
          </p:nvSpPr>
          <p:spPr>
            <a:xfrm>
              <a:off x="740574" y="1844824"/>
              <a:ext cx="3286293" cy="30008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r>
                <a:rPr lang="ko-KR" altLang="en-US" sz="1400" b="1" dirty="0">
                  <a:solidFill>
                    <a:srgbClr val="002060"/>
                  </a:solidFill>
                  <a:latin typeface="+mn-ea"/>
                </a:rPr>
                <a:t>문제점</a:t>
              </a: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r>
                <a:rPr lang="ko-KR" altLang="en-US" sz="1400" b="1" dirty="0">
                  <a:solidFill>
                    <a:srgbClr val="002060"/>
                  </a:solidFill>
                  <a:latin typeface="+mn-ea"/>
                </a:rPr>
                <a:t>환경변화</a:t>
              </a:r>
              <a:endParaRPr lang="en-US" altLang="ko-KR" sz="1400" b="1" kern="0" spc="-200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kern="0" spc="-200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</p:txBody>
        </p:sp>
      </p:grpSp>
      <p:grpSp>
        <p:nvGrpSpPr>
          <p:cNvPr id="3" name="그룹 2"/>
          <p:cNvGrpSpPr/>
          <p:nvPr/>
        </p:nvGrpSpPr>
        <p:grpSpPr>
          <a:xfrm>
            <a:off x="5067055" y="980729"/>
            <a:ext cx="3588480" cy="5472607"/>
            <a:chOff x="5035165" y="980729"/>
            <a:chExt cx="3588480" cy="5472607"/>
          </a:xfrm>
        </p:grpSpPr>
        <p:sp>
          <p:nvSpPr>
            <p:cNvPr id="83" name="모서리가 둥근 직사각형 82"/>
            <p:cNvSpPr/>
            <p:nvPr/>
          </p:nvSpPr>
          <p:spPr>
            <a:xfrm>
              <a:off x="5035165" y="1196752"/>
              <a:ext cx="3588480" cy="5256584"/>
            </a:xfrm>
            <a:prstGeom prst="roundRect">
              <a:avLst>
                <a:gd name="adj" fmla="val 7111"/>
              </a:avLst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50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  <a:tileRect/>
            </a:gradFill>
            <a:ln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b="1">
                <a:latin typeface="+mn-ea"/>
              </a:endParaRPr>
            </a:p>
          </p:txBody>
        </p:sp>
        <p:sp>
          <p:nvSpPr>
            <p:cNvPr id="106" name="모서리가 둥근 직사각형 105"/>
            <p:cNvSpPr/>
            <p:nvPr/>
          </p:nvSpPr>
          <p:spPr bwMode="auto">
            <a:xfrm>
              <a:off x="5145542" y="980729"/>
              <a:ext cx="3317413" cy="375899"/>
            </a:xfrm>
            <a:prstGeom prst="roundRect">
              <a:avLst/>
            </a:prstGeom>
            <a:solidFill>
              <a:srgbClr val="003399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ko-KR" b="1" spc="200" dirty="0">
                  <a:solidFill>
                    <a:schemeClr val="bg1"/>
                  </a:solidFill>
                  <a:latin typeface="+mn-ea"/>
                </a:rPr>
                <a:t>To-Be</a:t>
              </a:r>
              <a:endParaRPr lang="ko-KR" altLang="en-US" b="1" spc="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10" name="모서리가 둥근 직사각형 8"/>
            <p:cNvSpPr/>
            <p:nvPr/>
          </p:nvSpPr>
          <p:spPr>
            <a:xfrm>
              <a:off x="5123737" y="1494753"/>
              <a:ext cx="3376623" cy="485957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6350">
              <a:solidFill>
                <a:schemeClr val="bg1">
                  <a:lumMod val="65000"/>
                </a:schemeClr>
              </a:solidFill>
            </a:ln>
            <a:effectLst>
              <a:innerShdw blurRad="152400" dir="13500000">
                <a:schemeClr val="bg1">
                  <a:lumMod val="65000"/>
                  <a:alpha val="31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00" b="1">
                <a:solidFill>
                  <a:prstClr val="white"/>
                </a:solidFill>
                <a:latin typeface="+mn-ea"/>
                <a:cs typeface="Arial" pitchFamily="34" charset="0"/>
              </a:endParaRPr>
            </a:p>
          </p:txBody>
        </p:sp>
        <p:grpSp>
          <p:nvGrpSpPr>
            <p:cNvPr id="111" name="그룹 126"/>
            <p:cNvGrpSpPr/>
            <p:nvPr/>
          </p:nvGrpSpPr>
          <p:grpSpPr>
            <a:xfrm>
              <a:off x="5128626" y="1419429"/>
              <a:ext cx="3384642" cy="405631"/>
              <a:chOff x="484263" y="3091896"/>
              <a:chExt cx="2656204" cy="777966"/>
            </a:xfrm>
          </p:grpSpPr>
          <p:sp>
            <p:nvSpPr>
              <p:cNvPr id="113" name="모서리가 둥근 직사각형 112"/>
              <p:cNvSpPr/>
              <p:nvPr/>
            </p:nvSpPr>
            <p:spPr>
              <a:xfrm>
                <a:off x="510351" y="3091896"/>
                <a:ext cx="2599775" cy="777966"/>
              </a:xfrm>
              <a:prstGeom prst="roundRect">
                <a:avLst>
                  <a:gd name="adj" fmla="val 0"/>
                </a:avLst>
              </a:prstGeom>
              <a:solidFill>
                <a:srgbClr val="23639D"/>
              </a:solidFill>
              <a:ln w="6350">
                <a:solidFill>
                  <a:schemeClr val="bg1"/>
                </a:solidFill>
              </a:ln>
              <a:effectLst>
                <a:outerShdw blurRad="25400" dist="25400" dir="5400000" algn="t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b="1">
                  <a:solidFill>
                    <a:prstClr val="white"/>
                  </a:solidFill>
                  <a:latin typeface="+mn-ea"/>
                </a:endParaRPr>
              </a:p>
            </p:txBody>
          </p:sp>
          <p:pic>
            <p:nvPicPr>
              <p:cNvPr id="114" name="Picture 2" descr="C:\Users\Administrator\Desktop\미래부가치평가\그림3.png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531959" y="3160169"/>
                <a:ext cx="2062975" cy="66759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5" name="자유형 114"/>
              <p:cNvSpPr/>
              <p:nvPr/>
            </p:nvSpPr>
            <p:spPr>
              <a:xfrm>
                <a:off x="3107669" y="3100214"/>
                <a:ext cx="32798" cy="153327"/>
              </a:xfrm>
              <a:custGeom>
                <a:avLst/>
                <a:gdLst>
                  <a:gd name="connsiteX0" fmla="*/ 0 w 45991"/>
                  <a:gd name="connsiteY0" fmla="*/ 0 h 91981"/>
                  <a:gd name="connsiteX1" fmla="*/ 0 w 45991"/>
                  <a:gd name="connsiteY1" fmla="*/ 91981 h 91981"/>
                  <a:gd name="connsiteX2" fmla="*/ 45991 w 45991"/>
                  <a:gd name="connsiteY2" fmla="*/ 91981 h 91981"/>
                  <a:gd name="connsiteX3" fmla="*/ 0 w 45991"/>
                  <a:gd name="connsiteY3" fmla="*/ 0 h 91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991" h="91981">
                    <a:moveTo>
                      <a:pt x="0" y="0"/>
                    </a:moveTo>
                    <a:lnTo>
                      <a:pt x="0" y="91981"/>
                    </a:lnTo>
                    <a:lnTo>
                      <a:pt x="45991" y="919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 w="15875" cap="rnd">
                <a:noFill/>
                <a:tailEnd type="none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1">
                  <a:solidFill>
                    <a:prstClr val="white"/>
                  </a:solidFill>
                  <a:latin typeface="+mn-ea"/>
                </a:endParaRPr>
              </a:p>
            </p:txBody>
          </p:sp>
          <p:sp>
            <p:nvSpPr>
              <p:cNvPr id="116" name="자유형 115"/>
              <p:cNvSpPr/>
              <p:nvPr/>
            </p:nvSpPr>
            <p:spPr>
              <a:xfrm flipH="1">
                <a:off x="484263" y="3100214"/>
                <a:ext cx="32798" cy="153327"/>
              </a:xfrm>
              <a:custGeom>
                <a:avLst/>
                <a:gdLst>
                  <a:gd name="connsiteX0" fmla="*/ 0 w 45991"/>
                  <a:gd name="connsiteY0" fmla="*/ 0 h 91981"/>
                  <a:gd name="connsiteX1" fmla="*/ 0 w 45991"/>
                  <a:gd name="connsiteY1" fmla="*/ 91981 h 91981"/>
                  <a:gd name="connsiteX2" fmla="*/ 45991 w 45991"/>
                  <a:gd name="connsiteY2" fmla="*/ 91981 h 91981"/>
                  <a:gd name="connsiteX3" fmla="*/ 0 w 45991"/>
                  <a:gd name="connsiteY3" fmla="*/ 0 h 91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991" h="91981">
                    <a:moveTo>
                      <a:pt x="0" y="0"/>
                    </a:moveTo>
                    <a:lnTo>
                      <a:pt x="0" y="91981"/>
                    </a:lnTo>
                    <a:lnTo>
                      <a:pt x="45991" y="919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 w="15875" cap="rnd">
                <a:noFill/>
                <a:tailEnd type="none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1">
                  <a:solidFill>
                    <a:prstClr val="white"/>
                  </a:solidFill>
                  <a:latin typeface="+mn-ea"/>
                </a:endParaRPr>
              </a:p>
            </p:txBody>
          </p:sp>
          <p:sp>
            <p:nvSpPr>
              <p:cNvPr id="117" name="직사각형 116"/>
              <p:cNvSpPr/>
              <p:nvPr/>
            </p:nvSpPr>
            <p:spPr>
              <a:xfrm>
                <a:off x="509064" y="3097838"/>
                <a:ext cx="2628000" cy="44887"/>
              </a:xfrm>
              <a:prstGeom prst="rect">
                <a:avLst/>
              </a:prstGeom>
              <a:gradFill>
                <a:gsLst>
                  <a:gs pos="100000">
                    <a:schemeClr val="bg1">
                      <a:alpha val="4100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16200000" scaled="0"/>
              </a:gradFill>
              <a:ln w="22225">
                <a:noFill/>
                <a:tailEnd type="triangle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b="1">
                  <a:solidFill>
                    <a:prstClr val="white"/>
                  </a:solidFill>
                  <a:latin typeface="+mn-ea"/>
                </a:endParaRPr>
              </a:p>
            </p:txBody>
          </p:sp>
        </p:grpSp>
        <p:sp>
          <p:nvSpPr>
            <p:cNvPr id="112" name="제목 114"/>
            <p:cNvSpPr txBox="1">
              <a:spLocks/>
            </p:cNvSpPr>
            <p:nvPr/>
          </p:nvSpPr>
          <p:spPr>
            <a:xfrm>
              <a:off x="5206757" y="1443378"/>
              <a:ext cx="3245296" cy="369645"/>
            </a:xfrm>
            <a:prstGeom prst="rect">
              <a:avLst/>
            </a:prstGeom>
            <a:effectLst>
              <a:outerShdw blurRad="76200" dir="5400000" algn="ctr" rotWithShape="0">
                <a:sysClr val="windowText" lastClr="000000"/>
              </a:outerShdw>
            </a:effectLst>
          </p:spPr>
          <p:txBody>
            <a:bodyPr anchor="ctr" anchorCtr="0"/>
            <a:lstStyle/>
            <a:p>
              <a:pPr algn="ctr" eaLnBrk="0" latinLnBrk="0" hangingPunct="0">
                <a:defRPr/>
              </a:pPr>
              <a:r>
                <a:rPr lang="ko-KR" altLang="en-US" b="1" kern="0" spc="-100" dirty="0">
                  <a:gradFill>
                    <a:gsLst>
                      <a:gs pos="100000">
                        <a:prstClr val="white"/>
                      </a:gs>
                      <a:gs pos="100000">
                        <a:srgbClr val="0070C0"/>
                      </a:gs>
                    </a:gsLst>
                    <a:lin ang="5400000" scaled="0"/>
                  </a:gradFill>
                  <a:latin typeface="+mn-ea"/>
                  <a:cs typeface="Arial" pitchFamily="34" charset="0"/>
                </a:rPr>
                <a:t>출현</a:t>
              </a:r>
            </a:p>
          </p:txBody>
        </p:sp>
        <p:sp>
          <p:nvSpPr>
            <p:cNvPr id="108" name="직사각형 107"/>
            <p:cNvSpPr/>
            <p:nvPr/>
          </p:nvSpPr>
          <p:spPr>
            <a:xfrm>
              <a:off x="5191433" y="1844824"/>
              <a:ext cx="3286293" cy="23544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r>
                <a:rPr lang="ko-KR" altLang="en-US" sz="1400" b="1" dirty="0">
                  <a:solidFill>
                    <a:srgbClr val="002060"/>
                  </a:solidFill>
                  <a:latin typeface="+mn-ea"/>
                </a:rPr>
                <a:t>추진방향</a:t>
              </a: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  <a:p>
              <a:pPr marL="285750" indent="-285750">
                <a:lnSpc>
                  <a:spcPct val="150000"/>
                </a:lnSpc>
                <a:buFont typeface="맑은 고딕" panose="020B0503020000020004" pitchFamily="50" charset="-127"/>
                <a:buChar char="□"/>
                <a:defRPr/>
              </a:pPr>
              <a:r>
                <a:rPr lang="ko-KR" altLang="en-US" sz="1400" b="1" dirty="0" err="1">
                  <a:solidFill>
                    <a:srgbClr val="002060"/>
                  </a:solidFill>
                  <a:latin typeface="+mn-ea"/>
                </a:rPr>
                <a:t>모델활용</a:t>
              </a:r>
              <a:endParaRPr lang="en-US" altLang="ko-KR" sz="1400" b="1" dirty="0">
                <a:solidFill>
                  <a:srgbClr val="002060"/>
                </a:solidFill>
                <a:latin typeface="+mn-ea"/>
              </a:endParaRPr>
            </a:p>
          </p:txBody>
        </p:sp>
      </p:grpSp>
      <p:pic>
        <p:nvPicPr>
          <p:cNvPr id="215" name="Picture 12" descr="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3622451" y="3251036"/>
            <a:ext cx="2072618" cy="623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377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 bwMode="auto">
          <a:xfrm>
            <a:off x="478159" y="242257"/>
            <a:ext cx="2058577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I. </a:t>
            </a:r>
            <a:r>
              <a:rPr lang="ko-KR" altLang="en-US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연구 개요</a:t>
            </a:r>
          </a:p>
        </p:txBody>
      </p:sp>
      <p:sp>
        <p:nvSpPr>
          <p:cNvPr id="85" name="모서리가 둥근 직사각형 8"/>
          <p:cNvSpPr/>
          <p:nvPr/>
        </p:nvSpPr>
        <p:spPr>
          <a:xfrm>
            <a:off x="463840" y="1223755"/>
            <a:ext cx="8173089" cy="522872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lnSpc>
                <a:spcPct val="150000"/>
              </a:lnSpc>
              <a:buBlip>
                <a:blip r:embed="rId3"/>
              </a:buBlip>
            </a:pPr>
            <a:r>
              <a:rPr lang="ko-KR" altLang="en-US" sz="1900" b="1" spc="-100" dirty="0" err="1">
                <a:solidFill>
                  <a:schemeClr val="tx2">
                    <a:lumMod val="75000"/>
                  </a:schemeClr>
                </a:solidFill>
                <a:latin typeface="+mn-ea"/>
              </a:rPr>
              <a:t>과제명</a:t>
            </a:r>
            <a:r>
              <a:rPr lang="ko-KR" altLang="en-US" sz="1900" b="1" spc="-100" dirty="0">
                <a:solidFill>
                  <a:schemeClr val="tx2">
                    <a:lumMod val="75000"/>
                  </a:schemeClr>
                </a:solidFill>
                <a:latin typeface="+mn-ea"/>
              </a:rPr>
              <a:t> </a:t>
            </a:r>
            <a:r>
              <a:rPr lang="en-US" altLang="ko-KR" sz="1900" b="1" spc="-100" dirty="0">
                <a:solidFill>
                  <a:schemeClr val="tx2">
                    <a:lumMod val="75000"/>
                  </a:schemeClr>
                </a:solidFill>
                <a:latin typeface="+mn-ea"/>
              </a:rPr>
              <a:t>: </a:t>
            </a:r>
            <a:r>
              <a:rPr lang="en-US" altLang="ko-KR" sz="1900" b="1" dirty="0">
                <a:solidFill>
                  <a:schemeClr val="tx2">
                    <a:lumMod val="75000"/>
                  </a:schemeClr>
                </a:solidFill>
                <a:latin typeface="+mn-ea"/>
              </a:rPr>
              <a:t>000000000 </a:t>
            </a:r>
            <a:r>
              <a:rPr lang="ko-KR" altLang="en-US" sz="1900" b="1" dirty="0">
                <a:solidFill>
                  <a:schemeClr val="tx2">
                    <a:lumMod val="75000"/>
                  </a:schemeClr>
                </a:solidFill>
                <a:latin typeface="+mn-ea"/>
              </a:rPr>
              <a:t>기술개발</a:t>
            </a:r>
            <a:endParaRPr lang="en-US" altLang="ko-KR" sz="1900" b="1" spc="-100" dirty="0">
              <a:solidFill>
                <a:schemeClr val="tx2">
                  <a:lumMod val="75000"/>
                </a:schemeClr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Blip>
                <a:blip r:embed="rId3"/>
              </a:buBlip>
            </a:pPr>
            <a:r>
              <a:rPr lang="ko-KR" altLang="en-US" sz="1900" b="1" dirty="0">
                <a:solidFill>
                  <a:srgbClr val="002060"/>
                </a:solidFill>
                <a:latin typeface="+mn-ea"/>
              </a:rPr>
              <a:t>연구기간 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: </a:t>
            </a:r>
            <a:r>
              <a:rPr lang="en-US" altLang="ko-KR" sz="1900" b="1" dirty="0" smtClean="0">
                <a:solidFill>
                  <a:srgbClr val="002060"/>
                </a:solidFill>
                <a:latin typeface="+mn-ea"/>
              </a:rPr>
              <a:t>’26. 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00 ~ </a:t>
            </a:r>
            <a:r>
              <a:rPr lang="en-US" altLang="ko-KR" sz="1900" b="1" dirty="0" smtClean="0">
                <a:solidFill>
                  <a:srgbClr val="002060"/>
                </a:solidFill>
                <a:latin typeface="+mn-ea"/>
              </a:rPr>
              <a:t>’29. 00(36</a:t>
            </a:r>
            <a:r>
              <a:rPr lang="ko-KR" altLang="en-US" sz="1900" b="1" dirty="0" smtClean="0">
                <a:solidFill>
                  <a:srgbClr val="002060"/>
                </a:solidFill>
                <a:latin typeface="+mn-ea"/>
              </a:rPr>
              <a:t>개월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)</a:t>
            </a:r>
          </a:p>
          <a:p>
            <a:pPr marL="342900" indent="-342900">
              <a:lnSpc>
                <a:spcPct val="150000"/>
              </a:lnSpc>
              <a:buBlip>
                <a:blip r:embed="rId3"/>
              </a:buBlip>
            </a:pPr>
            <a:r>
              <a:rPr lang="ko-KR" altLang="en-US" sz="1900" b="1" dirty="0">
                <a:solidFill>
                  <a:srgbClr val="002060"/>
                </a:solidFill>
                <a:latin typeface="+mn-ea"/>
              </a:rPr>
              <a:t>총 연구비 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: 2.2</a:t>
            </a:r>
            <a:r>
              <a:rPr lang="ko-KR" altLang="en-US" sz="1900" b="1" dirty="0">
                <a:solidFill>
                  <a:srgbClr val="002060"/>
                </a:solidFill>
                <a:latin typeface="+mn-ea"/>
              </a:rPr>
              <a:t>억 원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(</a:t>
            </a:r>
            <a:r>
              <a:rPr lang="ko-KR" altLang="en-US" sz="1900" b="1" dirty="0">
                <a:solidFill>
                  <a:srgbClr val="002060"/>
                </a:solidFill>
                <a:latin typeface="+mn-ea"/>
              </a:rPr>
              <a:t>현금 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1.5</a:t>
            </a:r>
            <a:r>
              <a:rPr lang="ko-KR" altLang="en-US" sz="1900" b="1" dirty="0">
                <a:solidFill>
                  <a:srgbClr val="002060"/>
                </a:solidFill>
                <a:latin typeface="+mn-ea"/>
              </a:rPr>
              <a:t>억원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, </a:t>
            </a:r>
            <a:r>
              <a:rPr lang="ko-KR" altLang="en-US" sz="1900" b="1" dirty="0">
                <a:solidFill>
                  <a:srgbClr val="002060"/>
                </a:solidFill>
                <a:latin typeface="+mn-ea"/>
              </a:rPr>
              <a:t>현물 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0.7</a:t>
            </a:r>
            <a:r>
              <a:rPr lang="ko-KR" altLang="en-US" sz="1900" b="1" dirty="0">
                <a:solidFill>
                  <a:srgbClr val="002060"/>
                </a:solidFill>
                <a:latin typeface="+mn-ea"/>
              </a:rPr>
              <a:t>억원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)</a:t>
            </a:r>
          </a:p>
          <a:p>
            <a:pPr marL="342900" indent="-342900">
              <a:lnSpc>
                <a:spcPct val="150000"/>
              </a:lnSpc>
              <a:buBlip>
                <a:blip r:embed="rId3"/>
              </a:buBlip>
            </a:pPr>
            <a:endParaRPr lang="en-US" altLang="ko-KR" sz="1900" b="1" dirty="0">
              <a:solidFill>
                <a:srgbClr val="002060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Blip>
                <a:blip r:embed="rId3"/>
              </a:buBlip>
            </a:pPr>
            <a:endParaRPr lang="en-US" altLang="ko-KR" sz="1900" b="1" dirty="0">
              <a:solidFill>
                <a:srgbClr val="002060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Blip>
                <a:blip r:embed="rId3"/>
              </a:buBlip>
            </a:pPr>
            <a:endParaRPr lang="en-US" altLang="ko-KR" sz="1900" b="1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900" b="1" dirty="0">
              <a:solidFill>
                <a:srgbClr val="002060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Blip>
                <a:blip r:embed="rId3"/>
              </a:buBlip>
            </a:pPr>
            <a:r>
              <a:rPr lang="ko-KR" altLang="en-US" sz="1900" b="1" dirty="0">
                <a:solidFill>
                  <a:srgbClr val="002060"/>
                </a:solidFill>
                <a:latin typeface="+mn-ea"/>
              </a:rPr>
              <a:t>소요인력 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: 36MM</a:t>
            </a:r>
          </a:p>
          <a:p>
            <a:pPr marL="342900" indent="-342900">
              <a:lnSpc>
                <a:spcPct val="150000"/>
              </a:lnSpc>
              <a:buBlip>
                <a:blip r:embed="rId3"/>
              </a:buBlip>
            </a:pPr>
            <a:r>
              <a:rPr lang="ko-KR" altLang="en-US" sz="1900" b="1" dirty="0" err="1">
                <a:solidFill>
                  <a:srgbClr val="002060"/>
                </a:solidFill>
                <a:latin typeface="+mn-ea"/>
              </a:rPr>
              <a:t>기술분류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 </a:t>
            </a:r>
            <a:r>
              <a:rPr lang="en-US" altLang="ko-KR" sz="1900" b="1" dirty="0">
                <a:solidFill>
                  <a:srgbClr val="FF0000"/>
                </a:solidFill>
                <a:latin typeface="+mn-ea"/>
              </a:rPr>
              <a:t>* RFP </a:t>
            </a:r>
            <a:r>
              <a:rPr lang="ko-KR" altLang="en-US" sz="1900" b="1" dirty="0">
                <a:solidFill>
                  <a:srgbClr val="FF0000"/>
                </a:solidFill>
                <a:latin typeface="+mn-ea"/>
              </a:rPr>
              <a:t>상의 기술분야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 : </a:t>
            </a:r>
            <a:r>
              <a:rPr lang="ko-KR" altLang="en-US" sz="1900" b="1" dirty="0" err="1">
                <a:solidFill>
                  <a:srgbClr val="002060"/>
                </a:solidFill>
                <a:latin typeface="+mn-ea"/>
              </a:rPr>
              <a:t>전력망</a:t>
            </a:r>
            <a:r>
              <a:rPr lang="ko-KR" altLang="en-US" sz="1900" b="1" dirty="0">
                <a:solidFill>
                  <a:srgbClr val="002060"/>
                </a:solidFill>
                <a:latin typeface="+mn-ea"/>
              </a:rPr>
              <a:t> 효율화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/</a:t>
            </a:r>
            <a:r>
              <a:rPr lang="ko-KR" altLang="en-US" sz="1900" b="1" dirty="0">
                <a:solidFill>
                  <a:srgbClr val="002060"/>
                </a:solidFill>
                <a:latin typeface="+mn-ea"/>
              </a:rPr>
              <a:t>기타 </a:t>
            </a: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– </a:t>
            </a:r>
            <a:r>
              <a:rPr lang="ko-KR" altLang="en-US" sz="1900" b="1" dirty="0">
                <a:solidFill>
                  <a:srgbClr val="002060"/>
                </a:solidFill>
                <a:latin typeface="+mn-ea"/>
              </a:rPr>
              <a:t>에너지효율화</a:t>
            </a:r>
            <a:endParaRPr lang="en-US" altLang="ko-KR" sz="1900" b="1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                  </a:t>
            </a:r>
          </a:p>
          <a:p>
            <a:pPr>
              <a:lnSpc>
                <a:spcPct val="150000"/>
              </a:lnSpc>
            </a:pPr>
            <a:r>
              <a:rPr lang="en-US" altLang="ko-KR" sz="1900" b="1" dirty="0">
                <a:solidFill>
                  <a:srgbClr val="002060"/>
                </a:solidFill>
                <a:latin typeface="+mn-ea"/>
              </a:rPr>
              <a:t>              </a:t>
            </a:r>
            <a:r>
              <a:rPr lang="en-US" altLang="ko-KR" sz="1900" b="1" i="1" dirty="0">
                <a:solidFill>
                  <a:srgbClr val="002060"/>
                </a:solidFill>
                <a:latin typeface="+mn-ea"/>
              </a:rPr>
              <a:t>(</a:t>
            </a:r>
            <a:r>
              <a:rPr lang="ko-KR" altLang="en-US" sz="1900" b="1" i="1" dirty="0" err="1">
                <a:solidFill>
                  <a:srgbClr val="002060"/>
                </a:solidFill>
                <a:latin typeface="+mn-ea"/>
              </a:rPr>
              <a:t>기술분류에</a:t>
            </a:r>
            <a:r>
              <a:rPr lang="ko-KR" altLang="en-US" sz="1900" b="1" i="1" dirty="0">
                <a:solidFill>
                  <a:srgbClr val="002060"/>
                </a:solidFill>
                <a:latin typeface="+mn-ea"/>
              </a:rPr>
              <a:t> 해당하는 </a:t>
            </a:r>
            <a:r>
              <a:rPr lang="ko-KR" altLang="en-US" sz="1900" b="1" i="1" dirty="0" err="1">
                <a:solidFill>
                  <a:srgbClr val="002060"/>
                </a:solidFill>
                <a:latin typeface="+mn-ea"/>
              </a:rPr>
              <a:t>사유설명</a:t>
            </a:r>
            <a:r>
              <a:rPr lang="en-US" altLang="ko-KR" sz="1900" b="1" i="1" dirty="0">
                <a:solidFill>
                  <a:srgbClr val="002060"/>
                </a:solidFill>
                <a:latin typeface="+mn-ea"/>
              </a:rPr>
              <a:t>,</a:t>
            </a:r>
            <a:r>
              <a:rPr lang="ko-KR" altLang="en-US" sz="1900" b="1" i="1" dirty="0">
                <a:solidFill>
                  <a:srgbClr val="002060"/>
                </a:solidFill>
                <a:latin typeface="+mn-ea"/>
              </a:rPr>
              <a:t> 간단한 개념 및 도식 등 추가</a:t>
            </a:r>
            <a:r>
              <a:rPr lang="en-US" altLang="ko-KR" sz="1900" b="1" i="1" dirty="0">
                <a:solidFill>
                  <a:srgbClr val="002060"/>
                </a:solidFill>
                <a:latin typeface="+mn-ea"/>
              </a:rPr>
              <a:t>)   </a:t>
            </a: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FA518356-337E-48F2-8A8C-D1732DD5D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895160"/>
              </p:ext>
            </p:extLst>
          </p:nvPr>
        </p:nvGraphicFramePr>
        <p:xfrm>
          <a:off x="881590" y="2636059"/>
          <a:ext cx="7065784" cy="164803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877448">
                  <a:extLst>
                    <a:ext uri="{9D8B030D-6E8A-4147-A177-3AD203B41FA5}">
                      <a16:colId xmlns:a16="http://schemas.microsoft.com/office/drawing/2014/main" val="197501403"/>
                    </a:ext>
                  </a:extLst>
                </a:gridCol>
                <a:gridCol w="773542">
                  <a:extLst>
                    <a:ext uri="{9D8B030D-6E8A-4147-A177-3AD203B41FA5}">
                      <a16:colId xmlns:a16="http://schemas.microsoft.com/office/drawing/2014/main" val="2511524629"/>
                    </a:ext>
                  </a:extLst>
                </a:gridCol>
                <a:gridCol w="773542">
                  <a:extLst>
                    <a:ext uri="{9D8B030D-6E8A-4147-A177-3AD203B41FA5}">
                      <a16:colId xmlns:a16="http://schemas.microsoft.com/office/drawing/2014/main" val="3068151004"/>
                    </a:ext>
                  </a:extLst>
                </a:gridCol>
                <a:gridCol w="773542">
                  <a:extLst>
                    <a:ext uri="{9D8B030D-6E8A-4147-A177-3AD203B41FA5}">
                      <a16:colId xmlns:a16="http://schemas.microsoft.com/office/drawing/2014/main" val="4139261572"/>
                    </a:ext>
                  </a:extLst>
                </a:gridCol>
                <a:gridCol w="773542">
                  <a:extLst>
                    <a:ext uri="{9D8B030D-6E8A-4147-A177-3AD203B41FA5}">
                      <a16:colId xmlns:a16="http://schemas.microsoft.com/office/drawing/2014/main" val="1802277106"/>
                    </a:ext>
                  </a:extLst>
                </a:gridCol>
                <a:gridCol w="773542">
                  <a:extLst>
                    <a:ext uri="{9D8B030D-6E8A-4147-A177-3AD203B41FA5}">
                      <a16:colId xmlns:a16="http://schemas.microsoft.com/office/drawing/2014/main" val="1322543494"/>
                    </a:ext>
                  </a:extLst>
                </a:gridCol>
                <a:gridCol w="773542">
                  <a:extLst>
                    <a:ext uri="{9D8B030D-6E8A-4147-A177-3AD203B41FA5}">
                      <a16:colId xmlns:a16="http://schemas.microsoft.com/office/drawing/2014/main" val="786313434"/>
                    </a:ext>
                  </a:extLst>
                </a:gridCol>
                <a:gridCol w="773542">
                  <a:extLst>
                    <a:ext uri="{9D8B030D-6E8A-4147-A177-3AD203B41FA5}">
                      <a16:colId xmlns:a16="http://schemas.microsoft.com/office/drawing/2014/main" val="798754958"/>
                    </a:ext>
                  </a:extLst>
                </a:gridCol>
                <a:gridCol w="773542">
                  <a:extLst>
                    <a:ext uri="{9D8B030D-6E8A-4147-A177-3AD203B41FA5}">
                      <a16:colId xmlns:a16="http://schemas.microsoft.com/office/drawing/2014/main" val="693154630"/>
                    </a:ext>
                  </a:extLst>
                </a:gridCol>
              </a:tblGrid>
              <a:tr h="41200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구 분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1</a:t>
                      </a:r>
                      <a:r>
                        <a:rPr lang="ko-KR" altLang="en-US" sz="1200" b="1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차년도</a:t>
                      </a:r>
                      <a:endParaRPr lang="en-US" altLang="ko-KR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en-US" altLang="ko-KR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2</a:t>
                      </a:r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차년도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3</a:t>
                      </a:r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차년도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합 계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952161"/>
                  </a:ext>
                </a:extLst>
              </a:tr>
              <a:tr h="41200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예산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현금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현물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현금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현물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현금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현물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현금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현물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5968976"/>
                  </a:ext>
                </a:extLst>
              </a:tr>
              <a:tr h="41200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0.2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0.3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0.7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0.5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0.9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0.8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0215993"/>
                  </a:ext>
                </a:extLst>
              </a:tr>
              <a:tr h="41200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합 계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0.5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1.2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나눔고딕" panose="020B0600000101010101" charset="-127"/>
                          <a:ea typeface="나눔고딕" panose="020B0600000101010101" charset="-127"/>
                          <a:cs typeface="나눔고딕" panose="020B0600000101010101" charset="-127"/>
                        </a:rPr>
                        <a:t>1.7</a:t>
                      </a:r>
                      <a:endParaRPr lang="ko-KR" altLang="en-US" sz="1200" b="1" dirty="0">
                        <a:latin typeface="나눔고딕" panose="020B0600000101010101" charset="-127"/>
                        <a:ea typeface="나눔고딕" panose="020B0600000101010101" charset="-127"/>
                        <a:cs typeface="나눔고딕" panose="020B0600000101010101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266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180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Box 84"/>
          <p:cNvSpPr txBox="1"/>
          <p:nvPr/>
        </p:nvSpPr>
        <p:spPr bwMode="auto">
          <a:xfrm>
            <a:off x="478159" y="242257"/>
            <a:ext cx="2066591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II. </a:t>
            </a:r>
            <a:r>
              <a:rPr kumimoji="0" lang="ko-KR" altLang="en-US" sz="3000" dirty="0" err="1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관련현황</a:t>
            </a:r>
            <a:endParaRPr kumimoji="0" lang="ko-KR" altLang="en-US" sz="3000" dirty="0">
              <a:gradFill>
                <a:gsLst>
                  <a:gs pos="100000">
                    <a:prstClr val="black">
                      <a:lumMod val="75000"/>
                      <a:lumOff val="25000"/>
                    </a:prst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</a:endParaRPr>
          </a:p>
        </p:txBody>
      </p:sp>
      <p:grpSp>
        <p:nvGrpSpPr>
          <p:cNvPr id="17" name="그룹 133"/>
          <p:cNvGrpSpPr/>
          <p:nvPr/>
        </p:nvGrpSpPr>
        <p:grpSpPr>
          <a:xfrm>
            <a:off x="431540" y="1162421"/>
            <a:ext cx="3865955" cy="5281915"/>
            <a:chOff x="611559" y="1484784"/>
            <a:chExt cx="3393778" cy="5357634"/>
          </a:xfrm>
        </p:grpSpPr>
        <p:sp>
          <p:nvSpPr>
            <p:cNvPr id="19" name="모서리가 둥근 직사각형 8"/>
            <p:cNvSpPr/>
            <p:nvPr/>
          </p:nvSpPr>
          <p:spPr>
            <a:xfrm>
              <a:off x="611559" y="1587794"/>
              <a:ext cx="3380880" cy="5254624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6350">
              <a:solidFill>
                <a:schemeClr val="bg1">
                  <a:lumMod val="65000"/>
                </a:schemeClr>
              </a:solidFill>
            </a:ln>
            <a:effectLst>
              <a:innerShdw blurRad="152400" dir="13500000">
                <a:schemeClr val="bg1">
                  <a:lumMod val="65000"/>
                  <a:alpha val="31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00" b="1">
                <a:solidFill>
                  <a:prstClr val="white"/>
                </a:solidFill>
                <a:latin typeface="+mn-ea"/>
                <a:cs typeface="Arial" pitchFamily="34" charset="0"/>
              </a:endParaRPr>
            </a:p>
          </p:txBody>
        </p:sp>
        <p:grpSp>
          <p:nvGrpSpPr>
            <p:cNvPr id="20" name="그룹 127"/>
            <p:cNvGrpSpPr/>
            <p:nvPr/>
          </p:nvGrpSpPr>
          <p:grpSpPr>
            <a:xfrm>
              <a:off x="616427" y="1484784"/>
              <a:ext cx="3388910" cy="553128"/>
              <a:chOff x="4572691" y="3091013"/>
              <a:chExt cx="2663605" cy="777966"/>
            </a:xfrm>
          </p:grpSpPr>
          <p:sp>
            <p:nvSpPr>
              <p:cNvPr id="22" name="모서리가 둥근 직사각형 21"/>
              <p:cNvSpPr/>
              <p:nvPr/>
            </p:nvSpPr>
            <p:spPr>
              <a:xfrm>
                <a:off x="4598852" y="3091013"/>
                <a:ext cx="2607019" cy="777966"/>
              </a:xfrm>
              <a:prstGeom prst="roundRect">
                <a:avLst>
                  <a:gd name="adj" fmla="val 0"/>
                </a:avLst>
              </a:prstGeom>
              <a:solidFill>
                <a:srgbClr val="1B7B46"/>
              </a:solidFill>
              <a:ln w="6350">
                <a:solidFill>
                  <a:schemeClr val="bg1"/>
                </a:solidFill>
              </a:ln>
              <a:effectLst>
                <a:outerShdw blurRad="25400" dist="25400" dir="5400000" algn="t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b="1">
                  <a:solidFill>
                    <a:prstClr val="white"/>
                  </a:solidFill>
                  <a:latin typeface="+mn-ea"/>
                </a:endParaRPr>
              </a:p>
            </p:txBody>
          </p:sp>
          <p:pic>
            <p:nvPicPr>
              <p:cNvPr id="23" name="Picture 2" descr="C:\Users\Administrator\Desktop\미래부가치평가\그림3.png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4620520" y="3159286"/>
                <a:ext cx="2068723" cy="66759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4" name="자유형 23"/>
              <p:cNvSpPr/>
              <p:nvPr/>
            </p:nvSpPr>
            <p:spPr>
              <a:xfrm>
                <a:off x="7203406" y="3099331"/>
                <a:ext cx="32890" cy="153327"/>
              </a:xfrm>
              <a:custGeom>
                <a:avLst/>
                <a:gdLst>
                  <a:gd name="connsiteX0" fmla="*/ 0 w 45991"/>
                  <a:gd name="connsiteY0" fmla="*/ 0 h 91981"/>
                  <a:gd name="connsiteX1" fmla="*/ 0 w 45991"/>
                  <a:gd name="connsiteY1" fmla="*/ 91981 h 91981"/>
                  <a:gd name="connsiteX2" fmla="*/ 45991 w 45991"/>
                  <a:gd name="connsiteY2" fmla="*/ 91981 h 91981"/>
                  <a:gd name="connsiteX3" fmla="*/ 0 w 45991"/>
                  <a:gd name="connsiteY3" fmla="*/ 0 h 91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991" h="91981">
                    <a:moveTo>
                      <a:pt x="0" y="0"/>
                    </a:moveTo>
                    <a:lnTo>
                      <a:pt x="0" y="91981"/>
                    </a:lnTo>
                    <a:lnTo>
                      <a:pt x="45991" y="919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 w="15875" cap="rnd">
                <a:noFill/>
                <a:tailEnd type="none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1">
                  <a:solidFill>
                    <a:prstClr val="white"/>
                  </a:solidFill>
                  <a:latin typeface="+mn-ea"/>
                </a:endParaRPr>
              </a:p>
            </p:txBody>
          </p:sp>
          <p:sp>
            <p:nvSpPr>
              <p:cNvPr id="25" name="자유형 24"/>
              <p:cNvSpPr/>
              <p:nvPr/>
            </p:nvSpPr>
            <p:spPr>
              <a:xfrm flipH="1">
                <a:off x="4572691" y="3099331"/>
                <a:ext cx="32890" cy="153327"/>
              </a:xfrm>
              <a:custGeom>
                <a:avLst/>
                <a:gdLst>
                  <a:gd name="connsiteX0" fmla="*/ 0 w 45991"/>
                  <a:gd name="connsiteY0" fmla="*/ 0 h 91981"/>
                  <a:gd name="connsiteX1" fmla="*/ 0 w 45991"/>
                  <a:gd name="connsiteY1" fmla="*/ 91981 h 91981"/>
                  <a:gd name="connsiteX2" fmla="*/ 45991 w 45991"/>
                  <a:gd name="connsiteY2" fmla="*/ 91981 h 91981"/>
                  <a:gd name="connsiteX3" fmla="*/ 0 w 45991"/>
                  <a:gd name="connsiteY3" fmla="*/ 0 h 91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991" h="91981">
                    <a:moveTo>
                      <a:pt x="0" y="0"/>
                    </a:moveTo>
                    <a:lnTo>
                      <a:pt x="0" y="91981"/>
                    </a:lnTo>
                    <a:lnTo>
                      <a:pt x="45991" y="919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 w="15875" cap="rnd">
                <a:noFill/>
                <a:tailEnd type="none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1">
                  <a:solidFill>
                    <a:prstClr val="white"/>
                  </a:solidFill>
                  <a:latin typeface="+mn-ea"/>
                </a:endParaRPr>
              </a:p>
            </p:txBody>
          </p:sp>
          <p:sp>
            <p:nvSpPr>
              <p:cNvPr id="26" name="직사각형 25"/>
              <p:cNvSpPr/>
              <p:nvPr/>
            </p:nvSpPr>
            <p:spPr>
              <a:xfrm>
                <a:off x="4595372" y="3097838"/>
                <a:ext cx="2628000" cy="44887"/>
              </a:xfrm>
              <a:prstGeom prst="rect">
                <a:avLst/>
              </a:prstGeom>
              <a:gradFill>
                <a:gsLst>
                  <a:gs pos="100000">
                    <a:schemeClr val="bg1">
                      <a:alpha val="4100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16200000" scaled="0"/>
              </a:gradFill>
              <a:ln w="22225">
                <a:noFill/>
                <a:tailEnd type="triangle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b="1">
                  <a:solidFill>
                    <a:prstClr val="white"/>
                  </a:solidFill>
                  <a:latin typeface="+mn-ea"/>
                </a:endParaRPr>
              </a:p>
            </p:txBody>
          </p:sp>
        </p:grpSp>
        <p:sp>
          <p:nvSpPr>
            <p:cNvPr id="21" name="제목 114"/>
            <p:cNvSpPr txBox="1">
              <a:spLocks/>
            </p:cNvSpPr>
            <p:nvPr/>
          </p:nvSpPr>
          <p:spPr>
            <a:xfrm>
              <a:off x="683568" y="1502362"/>
              <a:ext cx="3240360" cy="504056"/>
            </a:xfrm>
            <a:prstGeom prst="rect">
              <a:avLst/>
            </a:prstGeom>
            <a:effectLst>
              <a:outerShdw blurRad="76200" dir="5400000" algn="ctr" rotWithShape="0">
                <a:sysClr val="windowText" lastClr="000000"/>
              </a:outerShdw>
            </a:effectLst>
          </p:spPr>
          <p:txBody>
            <a:bodyPr anchor="ctr" anchorCtr="0"/>
            <a:lstStyle/>
            <a:p>
              <a:pPr algn="ctr" eaLnBrk="0" latinLnBrk="0" hangingPunct="0">
                <a:defRPr/>
              </a:pPr>
              <a:r>
                <a:rPr lang="ko-KR" altLang="en-US" b="1" kern="0" spc="-150" dirty="0">
                  <a:gradFill>
                    <a:gsLst>
                      <a:gs pos="100000">
                        <a:prstClr val="white"/>
                      </a:gs>
                      <a:gs pos="100000">
                        <a:srgbClr val="0070C0"/>
                      </a:gs>
                    </a:gsLst>
                    <a:lin ang="5400000" scaled="0"/>
                  </a:gradFill>
                  <a:latin typeface="+mn-ea"/>
                  <a:cs typeface="Arial" pitchFamily="34" charset="0"/>
                </a:rPr>
                <a:t>국  외  현  황</a:t>
              </a:r>
            </a:p>
          </p:txBody>
        </p:sp>
      </p:grpSp>
      <p:sp>
        <p:nvSpPr>
          <p:cNvPr id="18" name="직사각형 17"/>
          <p:cNvSpPr/>
          <p:nvPr/>
        </p:nvSpPr>
        <p:spPr>
          <a:xfrm>
            <a:off x="507064" y="1823334"/>
            <a:ext cx="375734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r>
              <a:rPr lang="ko-KR" altLang="en-US" sz="1400" b="1" dirty="0">
                <a:solidFill>
                  <a:srgbClr val="002060"/>
                </a:solidFill>
                <a:latin typeface="+mn-ea"/>
              </a:rPr>
              <a:t>기술수준</a:t>
            </a: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r>
              <a:rPr lang="ko-KR" altLang="en-US" sz="1400" b="1" dirty="0" err="1">
                <a:solidFill>
                  <a:srgbClr val="002060"/>
                </a:solidFill>
                <a:latin typeface="+mn-ea"/>
              </a:rPr>
              <a:t>시장수준</a:t>
            </a: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r>
              <a:rPr lang="ko-KR" altLang="en-US" sz="1400" b="1" dirty="0">
                <a:solidFill>
                  <a:srgbClr val="002060"/>
                </a:solidFill>
                <a:latin typeface="+mn-ea"/>
              </a:rPr>
              <a:t>지적재산권</a:t>
            </a:r>
            <a:endParaRPr lang="ko-KR" altLang="en-US" sz="1400" b="1" kern="0" spc="-200" dirty="0">
              <a:solidFill>
                <a:srgbClr val="002060"/>
              </a:solidFill>
              <a:latin typeface="+mn-ea"/>
            </a:endParaRPr>
          </a:p>
        </p:txBody>
      </p:sp>
      <p:grpSp>
        <p:nvGrpSpPr>
          <p:cNvPr id="7" name="그룹 134"/>
          <p:cNvGrpSpPr/>
          <p:nvPr/>
        </p:nvGrpSpPr>
        <p:grpSpPr>
          <a:xfrm>
            <a:off x="4842030" y="1170241"/>
            <a:ext cx="3875382" cy="5274095"/>
            <a:chOff x="5292080" y="1484784"/>
            <a:chExt cx="3384376" cy="5300241"/>
          </a:xfrm>
        </p:grpSpPr>
        <p:sp>
          <p:nvSpPr>
            <p:cNvPr id="9" name="모서리가 둥근 직사각형 8"/>
            <p:cNvSpPr/>
            <p:nvPr/>
          </p:nvSpPr>
          <p:spPr>
            <a:xfrm>
              <a:off x="5292080" y="1587496"/>
              <a:ext cx="3371488" cy="519752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6350">
              <a:solidFill>
                <a:schemeClr val="bg1">
                  <a:lumMod val="65000"/>
                </a:schemeClr>
              </a:solidFill>
            </a:ln>
            <a:effectLst>
              <a:innerShdw blurRad="152400" dir="13500000">
                <a:schemeClr val="bg1">
                  <a:lumMod val="65000"/>
                  <a:alpha val="31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00" b="1">
                <a:solidFill>
                  <a:prstClr val="white"/>
                </a:solidFill>
                <a:latin typeface="+mn-ea"/>
                <a:cs typeface="Arial" pitchFamily="34" charset="0"/>
              </a:endParaRPr>
            </a:p>
          </p:txBody>
        </p:sp>
        <p:grpSp>
          <p:nvGrpSpPr>
            <p:cNvPr id="10" name="그룹 126"/>
            <p:cNvGrpSpPr/>
            <p:nvPr/>
          </p:nvGrpSpPr>
          <p:grpSpPr>
            <a:xfrm>
              <a:off x="5296962" y="1484784"/>
              <a:ext cx="3379494" cy="553128"/>
              <a:chOff x="484263" y="3091896"/>
              <a:chExt cx="2656204" cy="777966"/>
            </a:xfrm>
          </p:grpSpPr>
          <p:sp>
            <p:nvSpPr>
              <p:cNvPr id="12" name="모서리가 둥근 직사각형 11"/>
              <p:cNvSpPr/>
              <p:nvPr/>
            </p:nvSpPr>
            <p:spPr>
              <a:xfrm>
                <a:off x="510351" y="3091896"/>
                <a:ext cx="2599775" cy="777966"/>
              </a:xfrm>
              <a:prstGeom prst="roundRect">
                <a:avLst>
                  <a:gd name="adj" fmla="val 0"/>
                </a:avLst>
              </a:prstGeom>
              <a:solidFill>
                <a:srgbClr val="23639D"/>
              </a:solidFill>
              <a:ln w="6350">
                <a:solidFill>
                  <a:schemeClr val="bg1"/>
                </a:solidFill>
              </a:ln>
              <a:effectLst>
                <a:outerShdw blurRad="25400" dist="25400" dir="5400000" algn="t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b="1">
                  <a:solidFill>
                    <a:prstClr val="white"/>
                  </a:solidFill>
                  <a:latin typeface="+mn-ea"/>
                </a:endParaRPr>
              </a:p>
            </p:txBody>
          </p:sp>
          <p:pic>
            <p:nvPicPr>
              <p:cNvPr id="13" name="Picture 2" descr="C:\Users\Administrator\Desktop\미래부가치평가\그림3.png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531959" y="3160169"/>
                <a:ext cx="2062975" cy="66759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4" name="자유형 13"/>
              <p:cNvSpPr/>
              <p:nvPr/>
            </p:nvSpPr>
            <p:spPr>
              <a:xfrm>
                <a:off x="3107669" y="3100214"/>
                <a:ext cx="32798" cy="153327"/>
              </a:xfrm>
              <a:custGeom>
                <a:avLst/>
                <a:gdLst>
                  <a:gd name="connsiteX0" fmla="*/ 0 w 45991"/>
                  <a:gd name="connsiteY0" fmla="*/ 0 h 91981"/>
                  <a:gd name="connsiteX1" fmla="*/ 0 w 45991"/>
                  <a:gd name="connsiteY1" fmla="*/ 91981 h 91981"/>
                  <a:gd name="connsiteX2" fmla="*/ 45991 w 45991"/>
                  <a:gd name="connsiteY2" fmla="*/ 91981 h 91981"/>
                  <a:gd name="connsiteX3" fmla="*/ 0 w 45991"/>
                  <a:gd name="connsiteY3" fmla="*/ 0 h 91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991" h="91981">
                    <a:moveTo>
                      <a:pt x="0" y="0"/>
                    </a:moveTo>
                    <a:lnTo>
                      <a:pt x="0" y="91981"/>
                    </a:lnTo>
                    <a:lnTo>
                      <a:pt x="45991" y="919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 w="15875" cap="rnd">
                <a:noFill/>
                <a:tailEnd type="none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1">
                  <a:solidFill>
                    <a:prstClr val="white"/>
                  </a:solidFill>
                  <a:latin typeface="+mn-ea"/>
                </a:endParaRPr>
              </a:p>
            </p:txBody>
          </p:sp>
          <p:sp>
            <p:nvSpPr>
              <p:cNvPr id="15" name="자유형 14"/>
              <p:cNvSpPr/>
              <p:nvPr/>
            </p:nvSpPr>
            <p:spPr>
              <a:xfrm flipH="1">
                <a:off x="484263" y="3100214"/>
                <a:ext cx="32798" cy="153327"/>
              </a:xfrm>
              <a:custGeom>
                <a:avLst/>
                <a:gdLst>
                  <a:gd name="connsiteX0" fmla="*/ 0 w 45991"/>
                  <a:gd name="connsiteY0" fmla="*/ 0 h 91981"/>
                  <a:gd name="connsiteX1" fmla="*/ 0 w 45991"/>
                  <a:gd name="connsiteY1" fmla="*/ 91981 h 91981"/>
                  <a:gd name="connsiteX2" fmla="*/ 45991 w 45991"/>
                  <a:gd name="connsiteY2" fmla="*/ 91981 h 91981"/>
                  <a:gd name="connsiteX3" fmla="*/ 0 w 45991"/>
                  <a:gd name="connsiteY3" fmla="*/ 0 h 91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991" h="91981">
                    <a:moveTo>
                      <a:pt x="0" y="0"/>
                    </a:moveTo>
                    <a:lnTo>
                      <a:pt x="0" y="91981"/>
                    </a:lnTo>
                    <a:lnTo>
                      <a:pt x="45991" y="919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 w="15875" cap="rnd">
                <a:noFill/>
                <a:tailEnd type="none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1">
                  <a:solidFill>
                    <a:prstClr val="white"/>
                  </a:solidFill>
                  <a:latin typeface="+mn-ea"/>
                </a:endParaRPr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509064" y="3097838"/>
                <a:ext cx="2628000" cy="44887"/>
              </a:xfrm>
              <a:prstGeom prst="rect">
                <a:avLst/>
              </a:prstGeom>
              <a:gradFill>
                <a:gsLst>
                  <a:gs pos="100000">
                    <a:schemeClr val="bg1">
                      <a:alpha val="4100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16200000" scaled="0"/>
              </a:gradFill>
              <a:ln w="22225">
                <a:noFill/>
                <a:tailEnd type="triangle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000" b="1">
                  <a:solidFill>
                    <a:prstClr val="white"/>
                  </a:solidFill>
                  <a:latin typeface="+mn-ea"/>
                </a:endParaRPr>
              </a:p>
            </p:txBody>
          </p:sp>
        </p:grpSp>
        <p:sp>
          <p:nvSpPr>
            <p:cNvPr id="11" name="제목 114"/>
            <p:cNvSpPr txBox="1">
              <a:spLocks/>
            </p:cNvSpPr>
            <p:nvPr/>
          </p:nvSpPr>
          <p:spPr>
            <a:xfrm>
              <a:off x="5374974" y="1517442"/>
              <a:ext cx="3240360" cy="504056"/>
            </a:xfrm>
            <a:prstGeom prst="rect">
              <a:avLst/>
            </a:prstGeom>
            <a:effectLst>
              <a:outerShdw blurRad="76200" dir="5400000" algn="ctr" rotWithShape="0">
                <a:sysClr val="windowText" lastClr="000000"/>
              </a:outerShdw>
            </a:effectLst>
          </p:spPr>
          <p:txBody>
            <a:bodyPr anchor="ctr" anchorCtr="0"/>
            <a:lstStyle/>
            <a:p>
              <a:pPr algn="ctr" eaLnBrk="0" latinLnBrk="0" hangingPunct="0">
                <a:defRPr/>
              </a:pPr>
              <a:r>
                <a:rPr lang="ko-KR" altLang="en-US" b="1" kern="0" spc="-100" dirty="0">
                  <a:gradFill>
                    <a:gsLst>
                      <a:gs pos="100000">
                        <a:prstClr val="white"/>
                      </a:gs>
                      <a:gs pos="100000">
                        <a:srgbClr val="0070C0"/>
                      </a:gs>
                    </a:gsLst>
                    <a:lin ang="5400000" scaled="0"/>
                  </a:gradFill>
                  <a:latin typeface="+mn-ea"/>
                  <a:cs typeface="Arial" pitchFamily="34" charset="0"/>
                </a:rPr>
                <a:t>국  내  현  황</a:t>
              </a:r>
            </a:p>
          </p:txBody>
        </p:sp>
      </p:grpSp>
      <p:pic>
        <p:nvPicPr>
          <p:cNvPr id="6" name="Picture 12" descr="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3487436" y="3568460"/>
            <a:ext cx="2072618" cy="623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직사각형 26"/>
          <p:cNvSpPr/>
          <p:nvPr/>
        </p:nvSpPr>
        <p:spPr>
          <a:xfrm>
            <a:off x="4819482" y="1778329"/>
            <a:ext cx="375734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r>
              <a:rPr lang="ko-KR" altLang="en-US" sz="1400" b="1" dirty="0">
                <a:solidFill>
                  <a:srgbClr val="002060"/>
                </a:solidFill>
                <a:latin typeface="+mn-ea"/>
              </a:rPr>
              <a:t>기술수준</a:t>
            </a: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r>
              <a:rPr lang="ko-KR" altLang="en-US" sz="1400" b="1" dirty="0" err="1">
                <a:solidFill>
                  <a:srgbClr val="002060"/>
                </a:solidFill>
                <a:latin typeface="+mn-ea"/>
              </a:rPr>
              <a:t>시장수준</a:t>
            </a: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endParaRPr lang="en-US" altLang="ko-KR" sz="1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맑은 고딕" panose="020B0503020000020004" pitchFamily="50" charset="-127"/>
              <a:buChar char="□"/>
              <a:defRPr/>
            </a:pPr>
            <a:r>
              <a:rPr lang="ko-KR" altLang="en-US" sz="1400" b="1" dirty="0">
                <a:solidFill>
                  <a:srgbClr val="002060"/>
                </a:solidFill>
                <a:latin typeface="+mn-ea"/>
              </a:rPr>
              <a:t>지적재산권</a:t>
            </a:r>
            <a:endParaRPr lang="ko-KR" altLang="en-US" sz="1400" b="1" kern="0" spc="-200" dirty="0">
              <a:solidFill>
                <a:srgbClr val="00206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88710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 bwMode="auto">
          <a:xfrm>
            <a:off x="478159" y="242257"/>
            <a:ext cx="2991525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III. </a:t>
            </a:r>
            <a:r>
              <a:rPr lang="ko-KR" altLang="en-US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연구개발 목표</a:t>
            </a:r>
          </a:p>
        </p:txBody>
      </p:sp>
      <p:sp>
        <p:nvSpPr>
          <p:cNvPr id="37" name="모서리가 둥근 직사각형 8"/>
          <p:cNvSpPr/>
          <p:nvPr/>
        </p:nvSpPr>
        <p:spPr>
          <a:xfrm>
            <a:off x="463840" y="1170819"/>
            <a:ext cx="8211294" cy="136773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ctr">
              <a:lnSpc>
                <a:spcPct val="150000"/>
              </a:lnSpc>
              <a:defRPr/>
            </a:pPr>
            <a:endParaRPr lang="en-US" altLang="ko-KR" sz="1600" b="1" dirty="0">
              <a:solidFill>
                <a:srgbClr val="002060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grpSp>
        <p:nvGrpSpPr>
          <p:cNvPr id="55" name="그룹 13"/>
          <p:cNvGrpSpPr/>
          <p:nvPr/>
        </p:nvGrpSpPr>
        <p:grpSpPr>
          <a:xfrm>
            <a:off x="463840" y="1871081"/>
            <a:ext cx="8211294" cy="4528249"/>
            <a:chOff x="463840" y="3425334"/>
            <a:chExt cx="8211294" cy="1625967"/>
          </a:xfrm>
        </p:grpSpPr>
        <p:sp>
          <p:nvSpPr>
            <p:cNvPr id="67" name="모서리가 둥근 직사각형 8"/>
            <p:cNvSpPr/>
            <p:nvPr/>
          </p:nvSpPr>
          <p:spPr>
            <a:xfrm>
              <a:off x="463840" y="3855459"/>
              <a:ext cx="8211294" cy="119584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6350"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00">
                <a:solidFill>
                  <a:prstClr val="white"/>
                </a:solidFill>
                <a:latin typeface="나눔고딕 ExtraBold" pitchFamily="50" charset="-127"/>
                <a:ea typeface="나눔고딕 ExtraBold" pitchFamily="50" charset="-127"/>
                <a:cs typeface="Arial" pitchFamily="34" charset="0"/>
              </a:endParaRPr>
            </a:p>
          </p:txBody>
        </p:sp>
        <p:pic>
          <p:nvPicPr>
            <p:cNvPr id="68" name="Picture 3" descr="E:\PNG\기타\빛광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318" y="3425334"/>
              <a:ext cx="1075867" cy="34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7" name="AutoShape 55"/>
          <p:cNvSpPr>
            <a:spLocks noChangeArrowheads="1"/>
          </p:cNvSpPr>
          <p:nvPr/>
        </p:nvSpPr>
        <p:spPr bwMode="auto">
          <a:xfrm>
            <a:off x="463841" y="2641043"/>
            <a:ext cx="1947919" cy="427917"/>
          </a:xfrm>
          <a:prstGeom prst="roundRect">
            <a:avLst>
              <a:gd name="adj" fmla="val 0"/>
            </a:avLst>
          </a:prstGeom>
          <a:solidFill>
            <a:srgbClr val="A24912"/>
          </a:solidFill>
          <a:ln w="317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ko-KR" altLang="en-US">
              <a:solidFill>
                <a:prstClr val="black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58" name="모서리가 둥근 직사각형 57"/>
          <p:cNvSpPr/>
          <p:nvPr/>
        </p:nvSpPr>
        <p:spPr>
          <a:xfrm>
            <a:off x="546160" y="2663736"/>
            <a:ext cx="310551" cy="342432"/>
          </a:xfrm>
          <a:prstGeom prst="roundRect">
            <a:avLst/>
          </a:prstGeom>
          <a:solidFill>
            <a:srgbClr val="592007"/>
          </a:solidFill>
          <a:ln w="9525">
            <a:noFill/>
            <a:tailEnd type="oval" w="sm" len="sm"/>
          </a:ln>
          <a:effectLst>
            <a:innerShdw blurRad="114300">
              <a:prstClr val="black">
                <a:alpha val="19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prstClr val="white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59" name="제목 114"/>
          <p:cNvSpPr txBox="1">
            <a:spLocks/>
          </p:cNvSpPr>
          <p:nvPr/>
        </p:nvSpPr>
        <p:spPr>
          <a:xfrm>
            <a:off x="504745" y="2636091"/>
            <a:ext cx="397214" cy="401607"/>
          </a:xfrm>
          <a:prstGeom prst="rect">
            <a:avLst/>
          </a:prstGeom>
          <a:effectLst>
            <a:outerShdw blurRad="76200" dir="5400000" algn="ctr" rotWithShape="0">
              <a:sysClr val="windowText" lastClr="000000"/>
            </a:outerShdw>
          </a:effectLst>
        </p:spPr>
        <p:txBody>
          <a:bodyPr anchor="ctr" anchorCtr="0"/>
          <a:lstStyle/>
          <a:p>
            <a:pPr algn="ctr" eaLnBrk="0" latinLnBrk="0" hangingPunct="0">
              <a:defRPr/>
            </a:pPr>
            <a:r>
              <a:rPr lang="en-US" altLang="ko-KR" b="1" kern="0" dirty="0">
                <a:gradFill>
                  <a:gsLst>
                    <a:gs pos="100000">
                      <a:prstClr val="white"/>
                    </a:gs>
                    <a:gs pos="100000">
                      <a:srgbClr val="0070C0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rPr>
              <a:t>2</a:t>
            </a:r>
            <a:endParaRPr lang="ko-KR" altLang="en-US" b="1" kern="0" dirty="0">
              <a:gradFill>
                <a:gsLst>
                  <a:gs pos="100000">
                    <a:prstClr val="white"/>
                  </a:gs>
                  <a:gs pos="100000">
                    <a:srgbClr val="0070C0"/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  <a:cs typeface="Arial" pitchFamily="34" charset="0"/>
            </a:endParaRPr>
          </a:p>
        </p:txBody>
      </p:sp>
      <p:sp>
        <p:nvSpPr>
          <p:cNvPr id="62" name="직사각형 61"/>
          <p:cNvSpPr/>
          <p:nvPr/>
        </p:nvSpPr>
        <p:spPr>
          <a:xfrm>
            <a:off x="861492" y="2629382"/>
            <a:ext cx="14292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latinLnBrk="0" hangingPunct="0">
              <a:defRPr/>
            </a:pPr>
            <a:r>
              <a:rPr lang="ko-KR" altLang="en-US" kern="0" spc="-70" dirty="0">
                <a:gradFill>
                  <a:gsLst>
                    <a:gs pos="100000">
                      <a:prstClr val="white"/>
                    </a:gs>
                    <a:gs pos="100000">
                      <a:prstClr val="white"/>
                    </a:gs>
                  </a:gsLst>
                  <a:lin ang="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rPr>
              <a:t>핵심성능지표</a:t>
            </a:r>
          </a:p>
        </p:txBody>
      </p:sp>
      <p:grpSp>
        <p:nvGrpSpPr>
          <p:cNvPr id="79" name="그룹 193"/>
          <p:cNvGrpSpPr/>
          <p:nvPr/>
        </p:nvGrpSpPr>
        <p:grpSpPr>
          <a:xfrm>
            <a:off x="463840" y="938052"/>
            <a:ext cx="4974934" cy="388615"/>
            <a:chOff x="463840" y="1509167"/>
            <a:chExt cx="4974934" cy="388615"/>
          </a:xfrm>
        </p:grpSpPr>
        <p:sp>
          <p:nvSpPr>
            <p:cNvPr id="80" name="AutoShape 55"/>
            <p:cNvSpPr>
              <a:spLocks noChangeArrowheads="1"/>
            </p:cNvSpPr>
            <p:nvPr/>
          </p:nvSpPr>
          <p:spPr bwMode="auto">
            <a:xfrm>
              <a:off x="463840" y="1509167"/>
              <a:ext cx="1947161" cy="388615"/>
            </a:xfrm>
            <a:prstGeom prst="roundRect">
              <a:avLst>
                <a:gd name="adj" fmla="val 0"/>
              </a:avLst>
            </a:prstGeom>
            <a:solidFill>
              <a:srgbClr val="186E26"/>
            </a:solidFill>
            <a:ln w="3175">
              <a:solidFill>
                <a:srgbClr val="96969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ko-KR" altLang="en-US">
                <a:solidFill>
                  <a:prstClr val="black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81" name="모서리가 둥근 직사각형 80"/>
            <p:cNvSpPr/>
            <p:nvPr/>
          </p:nvSpPr>
          <p:spPr>
            <a:xfrm>
              <a:off x="546160" y="1568480"/>
              <a:ext cx="310551" cy="268803"/>
            </a:xfrm>
            <a:prstGeom prst="roundRect">
              <a:avLst/>
            </a:prstGeom>
            <a:solidFill>
              <a:srgbClr val="092D12"/>
            </a:solidFill>
            <a:ln w="9525">
              <a:noFill/>
              <a:tailEnd type="oval" w="sm" len="sm"/>
            </a:ln>
            <a:effectLst>
              <a:innerShdw blurRad="114300">
                <a:prstClr val="black">
                  <a:alpha val="1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82" name="제목 114"/>
            <p:cNvSpPr txBox="1">
              <a:spLocks/>
            </p:cNvSpPr>
            <p:nvPr/>
          </p:nvSpPr>
          <p:spPr>
            <a:xfrm>
              <a:off x="504745" y="1585042"/>
              <a:ext cx="397214" cy="231791"/>
            </a:xfrm>
            <a:prstGeom prst="rect">
              <a:avLst/>
            </a:prstGeom>
            <a:effectLst>
              <a:outerShdw blurRad="76200" dir="5400000" algn="ctr" rotWithShape="0">
                <a:sysClr val="windowText" lastClr="000000"/>
              </a:outerShdw>
            </a:effectLst>
          </p:spPr>
          <p:txBody>
            <a:bodyPr anchor="ctr" anchorCtr="0"/>
            <a:lstStyle/>
            <a:p>
              <a:pPr algn="ctr" eaLnBrk="0" latinLnBrk="0" hangingPunct="0">
                <a:defRPr/>
              </a:pPr>
              <a:r>
                <a:rPr lang="en-US" altLang="ko-KR" b="1" kern="0" dirty="0">
                  <a:gradFill>
                    <a:gsLst>
                      <a:gs pos="100000">
                        <a:prstClr val="white"/>
                      </a:gs>
                      <a:gs pos="100000">
                        <a:srgbClr val="0070C0"/>
                      </a:gs>
                    </a:gsLst>
                    <a:lin ang="5400000" scaled="0"/>
                  </a:gradFill>
                  <a:latin typeface="나눔고딕 ExtraBold" pitchFamily="50" charset="-127"/>
                  <a:ea typeface="나눔고딕 ExtraBold" pitchFamily="50" charset="-127"/>
                  <a:cs typeface="Arial" pitchFamily="34" charset="0"/>
                </a:rPr>
                <a:t>1</a:t>
              </a:r>
              <a:endParaRPr lang="ko-KR" altLang="en-US" b="1" kern="0" dirty="0">
                <a:gradFill>
                  <a:gsLst>
                    <a:gs pos="100000">
                      <a:prstClr val="white"/>
                    </a:gs>
                    <a:gs pos="100000">
                      <a:srgbClr val="0070C0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endParaRPr>
            </a:p>
          </p:txBody>
        </p:sp>
        <p:sp>
          <p:nvSpPr>
            <p:cNvPr id="83" name="Rectangle 56"/>
            <p:cNvSpPr>
              <a:spLocks noChangeArrowheads="1"/>
            </p:cNvSpPr>
            <p:nvPr/>
          </p:nvSpPr>
          <p:spPr bwMode="auto">
            <a:xfrm>
              <a:off x="468301" y="1521693"/>
              <a:ext cx="4970473" cy="222548"/>
            </a:xfrm>
            <a:prstGeom prst="rect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>
                    <a:alpha val="9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ko-KR" altLang="en-US">
                <a:solidFill>
                  <a:prstClr val="black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84" name="직사각형 83"/>
            <p:cNvSpPr/>
            <p:nvPr/>
          </p:nvSpPr>
          <p:spPr>
            <a:xfrm>
              <a:off x="861492" y="1518169"/>
              <a:ext cx="106952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latinLnBrk="0" hangingPunct="0">
                <a:defRPr/>
              </a:pPr>
              <a:r>
                <a:rPr lang="ko-KR" altLang="en-US" kern="0" spc="-70" dirty="0">
                  <a:gradFill>
                    <a:gsLst>
                      <a:gs pos="100000">
                        <a:prstClr val="white"/>
                      </a:gs>
                      <a:gs pos="100000">
                        <a:prstClr val="white"/>
                      </a:gs>
                    </a:gsLst>
                    <a:lin ang="0" scaled="0"/>
                  </a:gradFill>
                  <a:latin typeface="나눔고딕 ExtraBold" pitchFamily="50" charset="-127"/>
                  <a:ea typeface="나눔고딕 ExtraBold" pitchFamily="50" charset="-127"/>
                  <a:cs typeface="Arial" pitchFamily="34" charset="0"/>
                </a:rPr>
                <a:t>최종 목표</a:t>
              </a:r>
            </a:p>
          </p:txBody>
        </p:sp>
      </p:grpSp>
      <p:graphicFrame>
        <p:nvGraphicFramePr>
          <p:cNvPr id="26" name="표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463595"/>
              </p:ext>
            </p:extLst>
          </p:nvPr>
        </p:nvGraphicFramePr>
        <p:xfrm>
          <a:off x="511842" y="3196406"/>
          <a:ext cx="8110608" cy="3134567"/>
        </p:xfrm>
        <a:graphic>
          <a:graphicData uri="http://schemas.openxmlformats.org/drawingml/2006/table">
            <a:tbl>
              <a:tblPr firstRow="1" bandRow="1"/>
              <a:tblGrid>
                <a:gridCol w="2205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3008423709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106953288"/>
                    </a:ext>
                  </a:extLst>
                </a:gridCol>
              </a:tblGrid>
              <a:tr h="416376">
                <a:tc gridSpan="2">
                  <a:txBody>
                    <a:bodyPr/>
                    <a:lstStyle>
                      <a:lvl1pPr marL="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kumimoji="1" lang="en-US" altLang="ko-KR" sz="14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KPI</a:t>
                      </a:r>
                      <a:endParaRPr kumimoji="1" lang="ko-KR" altLang="en-US" sz="14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72000" marB="4564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80000"/>
                        </a:lnSpc>
                      </a:pPr>
                      <a:endParaRPr lang="ko-KR" altLang="en-US" sz="1200" dirty="0">
                        <a:latin typeface="나눔고딕 ExtraBold" pitchFamily="50" charset="-127"/>
                        <a:ea typeface="나눔고딕 ExtraBold" pitchFamily="50" charset="-127"/>
                      </a:endParaRPr>
                    </a:p>
                  </a:txBody>
                  <a:tcPr marL="99054" marR="99054" marT="45647" marB="45647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80000"/>
                        </a:lnSpc>
                      </a:pPr>
                      <a:r>
                        <a:rPr kumimoji="1" lang="en-US" altLang="ko-KR" sz="14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Initial</a:t>
                      </a:r>
                      <a:endParaRPr kumimoji="1" lang="ko-KR" altLang="en-US" sz="14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72000" marB="45647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80000"/>
                        </a:lnSpc>
                      </a:pPr>
                      <a:r>
                        <a:rPr kumimoji="1" lang="en-US" altLang="ko-KR" sz="14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Target</a:t>
                      </a:r>
                      <a:endParaRPr kumimoji="1" lang="ko-KR" altLang="en-US" sz="14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72000" marB="45647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80000"/>
                        </a:lnSpc>
                      </a:pPr>
                      <a:r>
                        <a:rPr kumimoji="1" lang="ko-KR" altLang="en-US" sz="14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측정</a:t>
                      </a:r>
                      <a:r>
                        <a:rPr kumimoji="1" lang="en-US" altLang="ko-KR" sz="14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kumimoji="1" lang="ko-KR" altLang="en-US" sz="14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평가방법</a:t>
                      </a:r>
                    </a:p>
                  </a:txBody>
                  <a:tcPr marL="99054" marR="99054" marT="72000" marB="45647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80000"/>
                        </a:lnSpc>
                      </a:pPr>
                      <a:r>
                        <a:rPr kumimoji="1" lang="en-US" altLang="ko-KR" sz="14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KPI</a:t>
                      </a:r>
                      <a:r>
                        <a:rPr kumimoji="1" lang="en-US" altLang="ko-KR" sz="1400" b="1" kern="1200" spc="-60" baseline="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1" lang="ko-KR" altLang="en-US" sz="1400" b="1" kern="1200" spc="-60" baseline="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선정 타당성</a:t>
                      </a:r>
                      <a:endParaRPr kumimoji="1" lang="ko-KR" altLang="en-US" sz="14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72000" marB="45647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692">
                <a:tc rowSpan="2"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EGIS </a:t>
                      </a:r>
                      <a:r>
                        <a:rPr kumimoji="1" lang="ko-KR" altLang="en-US" sz="1300" b="1" kern="1200" spc="-60" dirty="0" err="1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실전압∙실전류</a:t>
                      </a:r>
                      <a:endParaRPr kumimoji="1" lang="en-US" altLang="ko-KR" sz="13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300" b="1" kern="1200" spc="-60" dirty="0" err="1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개폐시험</a:t>
                      </a:r>
                      <a:r>
                        <a:rPr kumimoji="1" lang="ko-KR" altLang="en-US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1" lang="ko-KR" altLang="en-US" sz="1300" b="1" kern="1200" spc="-60" dirty="0" err="1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달성율</a:t>
                      </a:r>
                      <a:r>
                        <a:rPr kumimoji="1" lang="ko-KR" altLang="en-US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1" lang="en-US" altLang="ko-KR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[%]</a:t>
                      </a:r>
                    </a:p>
                  </a:txBody>
                  <a:tcPr marL="99054" marR="99054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4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KEPCO</a:t>
                      </a:r>
                      <a:endParaRPr kumimoji="1" lang="ko-KR" altLang="en-US" sz="14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200" b="1" kern="1200" spc="-60" dirty="0" err="1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무부하</a:t>
                      </a: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100</a:t>
                      </a:r>
                    </a:p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200" b="1" kern="1200" spc="-60" dirty="0" err="1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실부하</a:t>
                      </a: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  <a:endParaRPr kumimoji="1" lang="ko-KR" altLang="en-US" sz="12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실증 </a:t>
                      </a:r>
                      <a:r>
                        <a:rPr kumimoji="1" lang="ko-KR" altLang="en-US" sz="1200" b="1" kern="1200" spc="0" dirty="0" err="1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전∙후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동작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(110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회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-5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200" b="1" kern="1200" spc="-50" baseline="0" dirty="0" err="1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전류원</a:t>
                      </a:r>
                      <a:r>
                        <a:rPr kumimoji="1" lang="ko-KR" altLang="en-US" sz="1200" b="1" kern="1200" spc="-5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1" lang="en-US" altLang="ko-KR" sz="1200" b="1" kern="1200" spc="-5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DB, CB Counter)</a:t>
                      </a:r>
                    </a:p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-5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※ 170kV, 2kA/4kA </a:t>
                      </a:r>
                      <a:r>
                        <a:rPr kumimoji="1" lang="ko-KR" altLang="en-US" sz="1200" b="1" kern="1200" spc="-5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인가</a:t>
                      </a:r>
                      <a:endParaRPr kumimoji="1" lang="en-US" altLang="ko-KR" sz="1200" b="1" kern="1200" spc="-50" baseline="0" dirty="0">
                        <a:ln>
                          <a:solidFill>
                            <a:schemeClr val="bg2">
                              <a:lumMod val="75000"/>
                              <a:alpha val="0"/>
                            </a:scheme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GIS 22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년 수명주기 </a:t>
                      </a:r>
                      <a:r>
                        <a:rPr kumimoji="1" lang="ko-KR" altLang="en-US" sz="1200" b="1" kern="1200" spc="-15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동안 평균 </a:t>
                      </a:r>
                      <a:r>
                        <a:rPr kumimoji="1" lang="ko-KR" altLang="en-US" sz="1200" b="1" kern="1200" spc="-150" baseline="0" dirty="0" err="1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부하차단</a:t>
                      </a:r>
                      <a:r>
                        <a:rPr kumimoji="1" lang="ko-KR" altLang="en-US" sz="1200" b="1" kern="1200" spc="-15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횟수</a:t>
                      </a:r>
                      <a:endParaRPr kumimoji="1" lang="en-US" altLang="ko-KR" sz="1200" b="1" kern="1200" spc="-150" baseline="0" dirty="0">
                        <a:ln>
                          <a:solidFill>
                            <a:schemeClr val="bg2">
                              <a:lumMod val="75000"/>
                              <a:alpha val="0"/>
                            </a:scheme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473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200" b="1" kern="1200" dirty="0">
                        <a:solidFill>
                          <a:schemeClr val="tx1"/>
                        </a:solidFill>
                        <a:effectLst/>
                        <a:latin typeface="나눔고딕 ExtraBold" pitchFamily="50" charset="-127"/>
                        <a:ea typeface="나눔고딕 ExtraBold" pitchFamily="50" charset="-127"/>
                        <a:cs typeface="+mn-cs"/>
                      </a:endParaRPr>
                    </a:p>
                  </a:txBody>
                  <a:tcPr marL="99054" marR="99054" marT="0" marB="0" anchor="ctr"/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400" b="1" kern="1200" spc="-15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World Top</a:t>
                      </a:r>
                      <a:endParaRPr kumimoji="1" lang="ko-KR" altLang="en-US" sz="1400" b="1" kern="1200" spc="-15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</a:t>
                      </a: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80000"/>
                        </a:lnSpc>
                      </a:pPr>
                      <a:endParaRPr lang="en-US" altLang="ko-KR" sz="1200" b="1" dirty="0">
                        <a:latin typeface="KoPub돋움체 Bold" panose="00000800000000000000" pitchFamily="2" charset="-127"/>
                        <a:ea typeface="KoPub돋움체 Bold" panose="00000800000000000000" pitchFamily="2" charset="-127"/>
                      </a:endParaRPr>
                    </a:p>
                  </a:txBody>
                  <a:tcPr marL="99054" marR="99054" marT="0" marB="0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80000"/>
                        </a:lnSpc>
                      </a:pPr>
                      <a:endParaRPr lang="en-US" altLang="ko-KR" sz="1200" dirty="0">
                        <a:latin typeface="나눔고딕 ExtraBold" pitchFamily="50" charset="-127"/>
                        <a:ea typeface="나눔고딕 ExtraBold" pitchFamily="50" charset="-127"/>
                      </a:endParaRPr>
                    </a:p>
                  </a:txBody>
                  <a:tcPr marL="99054" marR="99054" marT="0" marB="0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692">
                <a:tc rowSpan="2"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fontAlgn="base" latinLnBrk="0">
                        <a:lnSpc>
                          <a:spcPct val="120000"/>
                        </a:lnSpc>
                      </a:pPr>
                      <a:r>
                        <a:rPr kumimoji="1" lang="ko-KR" altLang="en-US" sz="1300" b="1" kern="1200" spc="-60" dirty="0" err="1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절연매질별</a:t>
                      </a:r>
                      <a:endParaRPr kumimoji="1" lang="en-US" altLang="ko-KR" sz="13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ctr" fontAlgn="base" latinLnBrk="0">
                        <a:lnSpc>
                          <a:spcPct val="120000"/>
                        </a:lnSpc>
                      </a:pPr>
                      <a:r>
                        <a:rPr kumimoji="1" lang="en-US" altLang="ko-KR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(C</a:t>
                      </a:r>
                      <a:r>
                        <a:rPr kumimoji="1" lang="en-US" altLang="ko-KR" sz="1300" b="1" kern="1200" spc="-60" baseline="-2500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</a:t>
                      </a:r>
                      <a:r>
                        <a:rPr kumimoji="1" lang="en-US" altLang="ko-KR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</a:t>
                      </a:r>
                      <a:r>
                        <a:rPr kumimoji="1" lang="en-US" altLang="ko-KR" sz="1300" b="1" kern="1200" spc="-60" baseline="-2500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</a:t>
                      </a:r>
                      <a:r>
                        <a:rPr kumimoji="1" lang="en-US" altLang="ko-KR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N+CO</a:t>
                      </a:r>
                      <a:r>
                        <a:rPr kumimoji="1" lang="en-US" altLang="ko-KR" sz="1300" b="1" kern="1200" spc="-60" baseline="-2500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</a:t>
                      </a:r>
                      <a:r>
                        <a:rPr kumimoji="1" lang="en-US" altLang="ko-KR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+O</a:t>
                      </a:r>
                      <a:r>
                        <a:rPr kumimoji="1" lang="en-US" altLang="ko-KR" sz="1300" b="1" kern="1200" spc="-60" baseline="-2500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</a:t>
                      </a:r>
                      <a:r>
                        <a:rPr kumimoji="1" lang="en-US" altLang="ko-KR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</a:t>
                      </a:r>
                      <a:r>
                        <a:rPr kumimoji="1" lang="ko-KR" altLang="en-US" sz="1300" b="1" kern="1200" spc="0" baseline="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1" lang="ko-KR" altLang="en-US" sz="1300" b="1" kern="1200" spc="-170" baseline="0" dirty="0" err="1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건조공기</a:t>
                      </a:r>
                      <a:r>
                        <a:rPr kumimoji="1" lang="en-US" altLang="ko-KR" sz="1300" b="1" kern="1200" spc="-170" baseline="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 </a:t>
                      </a:r>
                    </a:p>
                    <a:p>
                      <a:pPr algn="ctr" fontAlgn="base" latinLnBrk="0">
                        <a:lnSpc>
                          <a:spcPct val="120000"/>
                        </a:lnSpc>
                      </a:pPr>
                      <a:r>
                        <a:rPr kumimoji="1" lang="ko-KR" altLang="en-US" sz="1300" b="1" kern="1200" spc="-17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성능평가 </a:t>
                      </a:r>
                      <a:r>
                        <a:rPr kumimoji="1" lang="en-US" altLang="ko-KR" sz="1300" b="1" kern="1200" spc="-17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 </a:t>
                      </a:r>
                      <a:r>
                        <a:rPr kumimoji="1" lang="ko-KR" altLang="en-US" sz="1300" b="1" kern="1200" spc="-170" dirty="0" err="1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구축율</a:t>
                      </a:r>
                      <a:r>
                        <a:rPr kumimoji="1" lang="ko-KR" altLang="en-US" sz="1300" b="1" kern="1200" spc="-17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1" lang="en-US" altLang="ko-KR" sz="1300" b="1" kern="1200" spc="-17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[%]</a:t>
                      </a:r>
                      <a:endParaRPr kumimoji="1" lang="ko-KR" altLang="en-US" sz="1300" b="1" kern="1200" spc="-17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4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KEPCO</a:t>
                      </a:r>
                      <a:endParaRPr kumimoji="1" lang="ko-KR" altLang="en-US" sz="14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33</a:t>
                      </a:r>
                      <a:endParaRPr kumimoji="1" lang="ko-KR" altLang="en-US" sz="12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100</a:t>
                      </a:r>
                      <a:endParaRPr kumimoji="1" lang="ko-KR" altLang="en-US" sz="12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ko-KR" altLang="en-US" sz="1200" b="1" kern="1200" spc="0" dirty="0" err="1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성분변화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트렌드</a:t>
                      </a:r>
                      <a:endParaRPr kumimoji="1" lang="en-US" altLang="ko-KR" sz="1200" b="1" kern="1200" spc="0" dirty="0">
                        <a:ln>
                          <a:solidFill>
                            <a:schemeClr val="bg2">
                              <a:lumMod val="75000"/>
                              <a:alpha val="0"/>
                            </a:scheme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조성비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kumimoji="1" lang="ko-KR" altLang="en-US" sz="1200" b="1" kern="1200" spc="0" dirty="0" err="1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열화가스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등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),</a:t>
                      </a:r>
                    </a:p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불순물</a:t>
                      </a:r>
                      <a:r>
                        <a:rPr kumimoji="1" lang="en-US" altLang="ko-KR" sz="1200" b="1" kern="1200" spc="-5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(Carbon soot </a:t>
                      </a:r>
                      <a:r>
                        <a:rPr kumimoji="1" lang="ko-KR" altLang="en-US" sz="1200" b="1" kern="1200" spc="-5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등</a:t>
                      </a:r>
                      <a:r>
                        <a:rPr kumimoji="1" lang="en-US" altLang="ko-KR" sz="1200" b="1" kern="1200" spc="-5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ko-KR" altLang="en-US" sz="1200" b="1" kern="1200" spc="-3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친환경 </a:t>
                      </a:r>
                      <a:r>
                        <a:rPr kumimoji="1" lang="en-US" altLang="ko-KR" sz="1200" b="1" kern="1200" spc="-3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GIS </a:t>
                      </a:r>
                      <a:r>
                        <a:rPr kumimoji="1" lang="ko-KR" altLang="en-US" sz="1200" b="1" kern="1200" spc="-30" baseline="0" dirty="0" err="1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건설∙운영</a:t>
                      </a:r>
                      <a:r>
                        <a:rPr kumimoji="1" lang="ko-KR" altLang="en-US" sz="1200" b="1" kern="1200" spc="-3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1" lang="ko-KR" altLang="en-US" sz="1200" b="1" kern="1200" spc="-15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기준 개정 필수 요구사항</a:t>
                      </a:r>
                      <a:endParaRPr kumimoji="1" lang="en-US" altLang="ko-KR" sz="1200" b="1" kern="1200" spc="-150" baseline="0" dirty="0">
                        <a:ln>
                          <a:solidFill>
                            <a:schemeClr val="bg2">
                              <a:lumMod val="75000"/>
                              <a:alpha val="0"/>
                            </a:scheme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51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400" b="1" kern="1200" spc="-15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World Top</a:t>
                      </a:r>
                      <a:endParaRPr kumimoji="1" lang="ko-KR" altLang="en-US" sz="1400" b="1" kern="1200" spc="-15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100</a:t>
                      </a: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164990"/>
                  </a:ext>
                </a:extLst>
              </a:tr>
              <a:tr h="424082">
                <a:tc rowSpan="2"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300" b="1" kern="1200" spc="-60" dirty="0" err="1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건조공기</a:t>
                      </a:r>
                      <a:r>
                        <a:rPr kumimoji="1" lang="ko-KR" altLang="en-US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1" lang="ko-KR" altLang="en-US" sz="1300" b="1" kern="1200" spc="-60" dirty="0" err="1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결함별</a:t>
                      </a:r>
                      <a:r>
                        <a:rPr kumimoji="1" lang="ko-KR" altLang="en-US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부분</a:t>
                      </a:r>
                      <a:endParaRPr kumimoji="1" lang="en-US" altLang="ko-KR" sz="13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방전 패턴 </a:t>
                      </a:r>
                      <a:r>
                        <a:rPr kumimoji="1" lang="en-US" altLang="ko-KR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 </a:t>
                      </a:r>
                      <a:r>
                        <a:rPr kumimoji="1" lang="ko-KR" altLang="en-US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확보율 </a:t>
                      </a:r>
                      <a:r>
                        <a:rPr kumimoji="1" lang="en-US" altLang="ko-KR" sz="13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[%]</a:t>
                      </a:r>
                      <a:endParaRPr kumimoji="1" lang="ko-KR" altLang="en-US" sz="13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4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KEPCO</a:t>
                      </a:r>
                      <a:endParaRPr kumimoji="1" lang="ko-KR" altLang="en-US" sz="14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</a:t>
                      </a: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fontAlgn="base" latinLnBrk="0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100</a:t>
                      </a:r>
                      <a:endParaRPr kumimoji="1" lang="ko-KR" altLang="en-US" sz="1200" b="1" kern="1200" spc="-6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ko-KR" altLang="en-US" sz="1200" b="1" kern="1200" spc="0" dirty="0" err="1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결함별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(8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종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패턴 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</a:t>
                      </a:r>
                    </a:p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en-US" altLang="ko-KR" sz="1200" b="1" kern="1200" spc="-10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200" b="1" kern="1200" spc="-10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부유 </a:t>
                      </a:r>
                      <a:r>
                        <a:rPr kumimoji="1" lang="en-US" altLang="ko-KR" sz="1200" b="1" kern="1200" spc="-10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</a:t>
                      </a:r>
                      <a:r>
                        <a:rPr kumimoji="1" lang="ko-KR" altLang="en-US" sz="1200" b="1" kern="1200" spc="-10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종</a:t>
                      </a:r>
                      <a:r>
                        <a:rPr kumimoji="1" lang="en-US" altLang="ko-KR" sz="1200" b="1" kern="1200" spc="-10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kumimoji="1" lang="ko-KR" altLang="en-US" sz="1200" b="1" kern="1200" spc="-10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돌출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종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</a:t>
                      </a:r>
                    </a:p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ko-KR" altLang="en-US" sz="1200" b="1" kern="1200" spc="0" dirty="0" err="1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절연체결함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종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,</a:t>
                      </a:r>
                      <a:endParaRPr kumimoji="1" lang="en-US" altLang="ko-KR" sz="1200" b="1" kern="1200" spc="0" dirty="0">
                        <a:ln>
                          <a:solidFill>
                            <a:schemeClr val="bg2">
                              <a:lumMod val="75000"/>
                              <a:alpha val="0"/>
                            </a:scheme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ko-KR" altLang="en-US" sz="1200" b="1" kern="1200" spc="0" dirty="0" err="1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자유도체</a:t>
                      </a:r>
                      <a:r>
                        <a:rPr kumimoji="1" lang="ko-KR" altLang="en-US" sz="1200" b="1" kern="1200" spc="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kumimoji="1" lang="en-US" altLang="ko-KR" sz="1200" b="1" kern="1200" spc="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</a:t>
                      </a:r>
                      <a:r>
                        <a:rPr kumimoji="1" lang="ko-KR" altLang="en-US" sz="1200" b="1" kern="1200" spc="0" baseline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종</a:t>
                      </a:r>
                      <a:r>
                        <a:rPr kumimoji="1" lang="en-US" altLang="ko-KR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ko-KR" altLang="en-US" sz="1200" b="1" kern="1200" spc="0" dirty="0" err="1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절연매질이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endParaRPr kumimoji="1" lang="en-US" altLang="ko-KR" sz="1200" b="1" kern="1200" spc="0" dirty="0">
                        <a:ln>
                          <a:solidFill>
                            <a:schemeClr val="bg2">
                              <a:lumMod val="75000"/>
                              <a:alpha val="0"/>
                            </a:scheme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algn="ctr" defTabSz="914400" rtl="0" eaLnBrk="1" latinLnBrk="1" hangingPunct="1">
                        <a:lnSpc>
                          <a:spcPct val="120000"/>
                        </a:lnSpc>
                      </a:pPr>
                      <a:r>
                        <a:rPr kumimoji="1" lang="ko-KR" altLang="en-US" sz="1200" b="1" kern="1200" spc="0" dirty="0" err="1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방전패턴에</a:t>
                      </a:r>
                      <a:r>
                        <a:rPr kumimoji="1" lang="ko-KR" altLang="en-US" sz="1200" b="1" kern="1200" spc="0" dirty="0">
                          <a:ln>
                            <a:solidFill>
                              <a:schemeClr val="bg2">
                                <a:lumMod val="75000"/>
                                <a:alpha val="0"/>
                              </a:schemeClr>
                            </a:solidFill>
                          </a:ln>
                          <a:solidFill>
                            <a:srgbClr val="40404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영향을 미치는 결함 수 </a:t>
                      </a:r>
                      <a:endParaRPr kumimoji="1" lang="en-US" altLang="ko-KR" sz="1200" b="1" kern="1200" spc="0" dirty="0">
                        <a:ln>
                          <a:solidFill>
                            <a:schemeClr val="bg2">
                              <a:lumMod val="75000"/>
                              <a:alpha val="0"/>
                            </a:schemeClr>
                          </a:solidFill>
                        </a:ln>
                        <a:solidFill>
                          <a:srgbClr val="40404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157054"/>
                  </a:ext>
                </a:extLst>
              </a:tr>
              <a:tr h="38459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600" b="1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marL="91434" marR="91434" marT="45653" marB="4565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kumimoji="1" lang="en-US" altLang="ko-KR" sz="1400" b="1" kern="1200" spc="-15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World Top</a:t>
                      </a:r>
                      <a:endParaRPr kumimoji="1" lang="ko-KR" altLang="en-US" sz="1400" b="1" kern="1200" spc="-150" dirty="0">
                        <a:ln>
                          <a:solidFill>
                            <a:srgbClr val="6D88AF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200" b="1" kern="1200" spc="-60" dirty="0">
                          <a:ln>
                            <a:solidFill>
                              <a:srgbClr val="6D88AF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100</a:t>
                      </a:r>
                    </a:p>
                  </a:txBody>
                  <a:tcPr marL="99054" marR="99054" marT="0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>
                      <a:lvl1pPr marL="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57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914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371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8288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2860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7432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32004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657600" algn="l" rtl="0" eaLnBrk="1" latinLnBrk="1" hangingPunct="1">
                        <a:defRPr kumimoji="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>
                        <a:lnSpc>
                          <a:spcPct val="80000"/>
                        </a:lnSpc>
                      </a:pPr>
                      <a:endParaRPr lang="en-US" altLang="ko-KR" sz="1200" b="1" dirty="0">
                        <a:latin typeface="KoPub돋움체 Bold" panose="00000800000000000000" pitchFamily="2" charset="-127"/>
                        <a:ea typeface="KoPub돋움체 Bold" panose="00000800000000000000" pitchFamily="2" charset="-127"/>
                      </a:endParaRPr>
                    </a:p>
                  </a:txBody>
                  <a:tcPr marL="99054" marR="99054" marT="0" marB="0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80000"/>
                        </a:lnSpc>
                      </a:pPr>
                      <a:endParaRPr lang="en-US" altLang="ko-KR" sz="1200" dirty="0">
                        <a:latin typeface="나눔고딕 ExtraBold" pitchFamily="50" charset="-127"/>
                        <a:ea typeface="나눔고딕 ExtraBold" pitchFamily="50" charset="-127"/>
                      </a:endParaRPr>
                    </a:p>
                  </a:txBody>
                  <a:tcPr marL="99054" marR="99054" marT="0" marB="0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741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00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8"/>
          <p:cNvSpPr/>
          <p:nvPr/>
        </p:nvSpPr>
        <p:spPr>
          <a:xfrm>
            <a:off x="456161" y="3769778"/>
            <a:ext cx="8211294" cy="265529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>
              <a:lnSpc>
                <a:spcPct val="150000"/>
              </a:lnSpc>
              <a:defRPr/>
            </a:pPr>
            <a:r>
              <a:rPr lang="ko-KR" altLang="en-US" sz="1600" b="1" dirty="0">
                <a:solidFill>
                  <a:srgbClr val="002060"/>
                </a:solidFill>
                <a:latin typeface="+mn-ea"/>
              </a:rPr>
              <a:t>① 장애요소</a:t>
            </a:r>
            <a:endParaRPr lang="en-US" altLang="ko-KR" sz="1600" b="1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1600" b="1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1600" b="1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1600" b="1" dirty="0">
                <a:solidFill>
                  <a:srgbClr val="002060"/>
                </a:solidFill>
                <a:latin typeface="+mn-ea"/>
              </a:rPr>
              <a:t>② 극복방안</a:t>
            </a:r>
            <a:r>
              <a:rPr lang="en-US" altLang="ko-KR" sz="1600" b="1" dirty="0">
                <a:solidFill>
                  <a:srgbClr val="002060"/>
                </a:solidFill>
                <a:latin typeface="+mn-ea"/>
              </a:rPr>
              <a:t>(</a:t>
            </a:r>
            <a:r>
              <a:rPr lang="ko-KR" altLang="en-US" sz="1600" b="1" dirty="0" err="1">
                <a:solidFill>
                  <a:srgbClr val="002060"/>
                </a:solidFill>
                <a:latin typeface="+mn-ea"/>
              </a:rPr>
              <a:t>실험계획</a:t>
            </a:r>
            <a:r>
              <a:rPr lang="ko-KR" altLang="en-US" sz="1600" b="1" dirty="0">
                <a:solidFill>
                  <a:srgbClr val="002060"/>
                </a:solidFill>
                <a:latin typeface="+mn-ea"/>
              </a:rPr>
              <a:t> 등</a:t>
            </a:r>
            <a:r>
              <a:rPr lang="en-US" altLang="ko-KR" sz="1600" b="1" dirty="0">
                <a:solidFill>
                  <a:srgbClr val="002060"/>
                </a:solidFill>
                <a:latin typeface="+mn-ea"/>
              </a:rPr>
              <a:t>)</a:t>
            </a:r>
          </a:p>
          <a:p>
            <a:pPr>
              <a:lnSpc>
                <a:spcPct val="150000"/>
              </a:lnSpc>
              <a:defRPr/>
            </a:pPr>
            <a:endParaRPr lang="en-US" altLang="ko-KR" sz="1600" b="1" dirty="0">
              <a:solidFill>
                <a:srgbClr val="002060"/>
              </a:solidFill>
              <a:latin typeface="+mn-ea"/>
            </a:endParaRPr>
          </a:p>
        </p:txBody>
      </p:sp>
      <p:grpSp>
        <p:nvGrpSpPr>
          <p:cNvPr id="3" name="그룹 191"/>
          <p:cNvGrpSpPr/>
          <p:nvPr/>
        </p:nvGrpSpPr>
        <p:grpSpPr>
          <a:xfrm>
            <a:off x="463841" y="3757655"/>
            <a:ext cx="1947919" cy="391425"/>
            <a:chOff x="463841" y="4893829"/>
            <a:chExt cx="1947919" cy="391425"/>
          </a:xfrm>
        </p:grpSpPr>
        <p:sp>
          <p:nvSpPr>
            <p:cNvPr id="4" name="AutoShape 55"/>
            <p:cNvSpPr>
              <a:spLocks noChangeArrowheads="1"/>
            </p:cNvSpPr>
            <p:nvPr/>
          </p:nvSpPr>
          <p:spPr bwMode="auto">
            <a:xfrm>
              <a:off x="463841" y="4896639"/>
              <a:ext cx="1947919" cy="388615"/>
            </a:xfrm>
            <a:prstGeom prst="roundRect">
              <a:avLst>
                <a:gd name="adj" fmla="val 0"/>
              </a:avLst>
            </a:prstGeom>
            <a:solidFill>
              <a:srgbClr val="1E479A"/>
            </a:solidFill>
            <a:ln w="3175">
              <a:solidFill>
                <a:srgbClr val="96969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ko-KR" altLang="en-US">
                <a:solidFill>
                  <a:prstClr val="black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5" name="모서리가 둥근 직사각형 4"/>
            <p:cNvSpPr/>
            <p:nvPr/>
          </p:nvSpPr>
          <p:spPr>
            <a:xfrm>
              <a:off x="546160" y="4948916"/>
              <a:ext cx="310551" cy="291074"/>
            </a:xfrm>
            <a:prstGeom prst="roundRect">
              <a:avLst/>
            </a:prstGeom>
            <a:solidFill>
              <a:srgbClr val="1C1D5A"/>
            </a:solidFill>
            <a:ln w="9525">
              <a:noFill/>
              <a:tailEnd type="oval" w="sm" len="sm"/>
            </a:ln>
            <a:effectLst>
              <a:innerShdw blurRad="114300">
                <a:prstClr val="black">
                  <a:alpha val="1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6" name="제목 114"/>
            <p:cNvSpPr txBox="1">
              <a:spLocks/>
            </p:cNvSpPr>
            <p:nvPr/>
          </p:nvSpPr>
          <p:spPr>
            <a:xfrm>
              <a:off x="504745" y="4946067"/>
              <a:ext cx="397214" cy="294313"/>
            </a:xfrm>
            <a:prstGeom prst="rect">
              <a:avLst/>
            </a:prstGeom>
            <a:effectLst>
              <a:outerShdw blurRad="76200" dir="5400000" algn="ctr" rotWithShape="0">
                <a:sysClr val="windowText" lastClr="000000"/>
              </a:outerShdw>
            </a:effectLst>
          </p:spPr>
          <p:txBody>
            <a:bodyPr anchor="ctr" anchorCtr="0"/>
            <a:lstStyle/>
            <a:p>
              <a:pPr algn="ctr" eaLnBrk="0" latinLnBrk="0" hangingPunct="0">
                <a:defRPr/>
              </a:pPr>
              <a:r>
                <a:rPr lang="en-US" altLang="ko-KR" b="1" kern="0" dirty="0">
                  <a:gradFill>
                    <a:gsLst>
                      <a:gs pos="100000">
                        <a:prstClr val="white"/>
                      </a:gs>
                      <a:gs pos="100000">
                        <a:srgbClr val="0070C0"/>
                      </a:gs>
                    </a:gsLst>
                    <a:lin ang="5400000" scaled="0"/>
                  </a:gradFill>
                  <a:latin typeface="나눔고딕 ExtraBold" pitchFamily="50" charset="-127"/>
                  <a:ea typeface="나눔고딕 ExtraBold" pitchFamily="50" charset="-127"/>
                  <a:cs typeface="Arial" pitchFamily="34" charset="0"/>
                </a:rPr>
                <a:t>2</a:t>
              </a:r>
              <a:endParaRPr lang="ko-KR" altLang="en-US" b="1" kern="0" dirty="0">
                <a:gradFill>
                  <a:gsLst>
                    <a:gs pos="100000">
                      <a:prstClr val="white"/>
                    </a:gs>
                    <a:gs pos="100000">
                      <a:srgbClr val="0070C0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endParaRPr>
            </a:p>
          </p:txBody>
        </p:sp>
        <p:sp>
          <p:nvSpPr>
            <p:cNvPr id="7" name="Rectangle 56"/>
            <p:cNvSpPr>
              <a:spLocks noChangeArrowheads="1"/>
            </p:cNvSpPr>
            <p:nvPr/>
          </p:nvSpPr>
          <p:spPr bwMode="auto">
            <a:xfrm>
              <a:off x="468302" y="4933062"/>
              <a:ext cx="1943458" cy="229412"/>
            </a:xfrm>
            <a:prstGeom prst="rect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>
                    <a:alpha val="9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ko-KR" altLang="en-US">
                <a:solidFill>
                  <a:prstClr val="black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861492" y="4893829"/>
              <a:ext cx="10143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latinLnBrk="0" hangingPunct="0">
                <a:defRPr/>
              </a:pPr>
              <a:r>
                <a:rPr lang="ko-KR" altLang="en-US" kern="0" spc="-70" dirty="0">
                  <a:gradFill>
                    <a:gsLst>
                      <a:gs pos="100000">
                        <a:prstClr val="white"/>
                      </a:gs>
                      <a:gs pos="100000">
                        <a:prstClr val="white"/>
                      </a:gs>
                    </a:gsLst>
                    <a:lin ang="0" scaled="0"/>
                  </a:gradFill>
                  <a:latin typeface="나눔고딕 ExtraBold" pitchFamily="50" charset="-127"/>
                  <a:ea typeface="나눔고딕 ExtraBold" pitchFamily="50" charset="-127"/>
                  <a:cs typeface="Arial" pitchFamily="34" charset="0"/>
                </a:rPr>
                <a:t>추진전략</a:t>
              </a:r>
            </a:p>
          </p:txBody>
        </p:sp>
      </p:grpSp>
      <p:sp>
        <p:nvSpPr>
          <p:cNvPr id="9" name="TextBox 8"/>
          <p:cNvSpPr txBox="1"/>
          <p:nvPr/>
        </p:nvSpPr>
        <p:spPr bwMode="auto">
          <a:xfrm>
            <a:off x="478159" y="242257"/>
            <a:ext cx="3616696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IV. </a:t>
            </a:r>
            <a:r>
              <a:rPr lang="ko-KR" altLang="en-US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추진방법 및 전략</a:t>
            </a:r>
          </a:p>
        </p:txBody>
      </p:sp>
      <p:sp>
        <p:nvSpPr>
          <p:cNvPr id="10" name="모서리가 둥근 직사각형 8"/>
          <p:cNvSpPr/>
          <p:nvPr/>
        </p:nvSpPr>
        <p:spPr>
          <a:xfrm>
            <a:off x="476545" y="1024473"/>
            <a:ext cx="8211294" cy="256528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>
              <a:lnSpc>
                <a:spcPct val="150000"/>
              </a:lnSpc>
              <a:defRPr/>
            </a:pPr>
            <a:r>
              <a:rPr lang="ko-KR" altLang="en-US" sz="1600" b="1" dirty="0">
                <a:solidFill>
                  <a:srgbClr val="002060"/>
                </a:solidFill>
                <a:latin typeface="+mn-ea"/>
              </a:rPr>
              <a:t>① 무엇을 활용할 것인가</a:t>
            </a:r>
            <a:endParaRPr lang="en-US" altLang="ko-KR" sz="1600" b="1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1600" b="1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1600" b="1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1600" b="1" dirty="0">
                <a:solidFill>
                  <a:srgbClr val="002060"/>
                </a:solidFill>
                <a:latin typeface="+mn-ea"/>
              </a:rPr>
              <a:t>② 어떻게 수행할 것인가</a:t>
            </a:r>
            <a:endParaRPr lang="en-US" altLang="ko-KR" sz="1600" b="1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1600" b="1" dirty="0">
              <a:solidFill>
                <a:srgbClr val="002060"/>
              </a:solidFill>
              <a:latin typeface="+mn-ea"/>
            </a:endParaRPr>
          </a:p>
        </p:txBody>
      </p:sp>
      <p:grpSp>
        <p:nvGrpSpPr>
          <p:cNvPr id="11" name="그룹 191"/>
          <p:cNvGrpSpPr/>
          <p:nvPr/>
        </p:nvGrpSpPr>
        <p:grpSpPr>
          <a:xfrm>
            <a:off x="484225" y="998730"/>
            <a:ext cx="1947919" cy="391425"/>
            <a:chOff x="463841" y="4893829"/>
            <a:chExt cx="1947919" cy="391425"/>
          </a:xfrm>
        </p:grpSpPr>
        <p:sp>
          <p:nvSpPr>
            <p:cNvPr id="12" name="AutoShape 55"/>
            <p:cNvSpPr>
              <a:spLocks noChangeArrowheads="1"/>
            </p:cNvSpPr>
            <p:nvPr/>
          </p:nvSpPr>
          <p:spPr bwMode="auto">
            <a:xfrm>
              <a:off x="463841" y="4896639"/>
              <a:ext cx="1947919" cy="388615"/>
            </a:xfrm>
            <a:prstGeom prst="roundRect">
              <a:avLst>
                <a:gd name="adj" fmla="val 0"/>
              </a:avLst>
            </a:prstGeom>
            <a:solidFill>
              <a:srgbClr val="1E479A"/>
            </a:solidFill>
            <a:ln w="3175">
              <a:solidFill>
                <a:srgbClr val="96969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ko-KR" altLang="en-US">
                <a:solidFill>
                  <a:prstClr val="black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13" name="모서리가 둥근 직사각형 12"/>
            <p:cNvSpPr/>
            <p:nvPr/>
          </p:nvSpPr>
          <p:spPr>
            <a:xfrm>
              <a:off x="546160" y="4948916"/>
              <a:ext cx="310551" cy="291074"/>
            </a:xfrm>
            <a:prstGeom prst="roundRect">
              <a:avLst/>
            </a:prstGeom>
            <a:solidFill>
              <a:srgbClr val="1C1D5A"/>
            </a:solidFill>
            <a:ln w="9525">
              <a:noFill/>
              <a:tailEnd type="oval" w="sm" len="sm"/>
            </a:ln>
            <a:effectLst>
              <a:innerShdw blurRad="114300">
                <a:prstClr val="black">
                  <a:alpha val="1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prstClr val="white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14" name="제목 114"/>
            <p:cNvSpPr txBox="1">
              <a:spLocks/>
            </p:cNvSpPr>
            <p:nvPr/>
          </p:nvSpPr>
          <p:spPr>
            <a:xfrm>
              <a:off x="504745" y="4946067"/>
              <a:ext cx="397214" cy="294313"/>
            </a:xfrm>
            <a:prstGeom prst="rect">
              <a:avLst/>
            </a:prstGeom>
            <a:effectLst>
              <a:outerShdw blurRad="76200" dir="5400000" algn="ctr" rotWithShape="0">
                <a:sysClr val="windowText" lastClr="000000"/>
              </a:outerShdw>
            </a:effectLst>
          </p:spPr>
          <p:txBody>
            <a:bodyPr anchor="ctr" anchorCtr="0"/>
            <a:lstStyle/>
            <a:p>
              <a:pPr algn="ctr" eaLnBrk="0" latinLnBrk="0" hangingPunct="0">
                <a:defRPr/>
              </a:pPr>
              <a:r>
                <a:rPr lang="en-US" altLang="ko-KR" b="1" kern="0" dirty="0">
                  <a:gradFill>
                    <a:gsLst>
                      <a:gs pos="100000">
                        <a:prstClr val="white"/>
                      </a:gs>
                      <a:gs pos="100000">
                        <a:srgbClr val="0070C0"/>
                      </a:gs>
                    </a:gsLst>
                    <a:lin ang="5400000" scaled="0"/>
                  </a:gradFill>
                  <a:latin typeface="나눔고딕 ExtraBold" pitchFamily="50" charset="-127"/>
                  <a:ea typeface="나눔고딕 ExtraBold" pitchFamily="50" charset="-127"/>
                  <a:cs typeface="Arial" pitchFamily="34" charset="0"/>
                </a:rPr>
                <a:t>1</a:t>
              </a:r>
              <a:endParaRPr lang="ko-KR" altLang="en-US" b="1" kern="0" dirty="0">
                <a:gradFill>
                  <a:gsLst>
                    <a:gs pos="100000">
                      <a:prstClr val="white"/>
                    </a:gs>
                    <a:gs pos="100000">
                      <a:srgbClr val="0070C0"/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  <a:cs typeface="Arial" pitchFamily="34" charset="0"/>
              </a:endParaRPr>
            </a:p>
          </p:txBody>
        </p:sp>
        <p:sp>
          <p:nvSpPr>
            <p:cNvPr id="15" name="Rectangle 56"/>
            <p:cNvSpPr>
              <a:spLocks noChangeArrowheads="1"/>
            </p:cNvSpPr>
            <p:nvPr/>
          </p:nvSpPr>
          <p:spPr bwMode="auto">
            <a:xfrm>
              <a:off x="468302" y="4933062"/>
              <a:ext cx="1943458" cy="229412"/>
            </a:xfrm>
            <a:prstGeom prst="rect">
              <a:avLst/>
            </a:prstGeom>
            <a:gradFill rotWithShape="1">
              <a:gsLst>
                <a:gs pos="0">
                  <a:srgbClr val="767676">
                    <a:alpha val="0"/>
                  </a:srgbClr>
                </a:gs>
                <a:gs pos="100000">
                  <a:srgbClr val="FFFFFF">
                    <a:alpha val="9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ko-KR" altLang="en-US">
                <a:solidFill>
                  <a:prstClr val="black"/>
                </a:solidFill>
                <a:latin typeface="나눔고딕 ExtraBold" pitchFamily="50" charset="-127"/>
                <a:ea typeface="나눔고딕 ExtraBold" pitchFamily="50" charset="-127"/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861492" y="4893829"/>
              <a:ext cx="10288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latinLnBrk="0" hangingPunct="0">
                <a:defRPr/>
              </a:pPr>
              <a:r>
                <a:rPr lang="ko-KR" altLang="en-US" kern="0" spc="-70" dirty="0">
                  <a:gradFill>
                    <a:gsLst>
                      <a:gs pos="100000">
                        <a:prstClr val="white"/>
                      </a:gs>
                      <a:gs pos="100000">
                        <a:prstClr val="white"/>
                      </a:gs>
                    </a:gsLst>
                    <a:lin ang="0" scaled="0"/>
                  </a:gradFill>
                  <a:latin typeface="나눔고딕 ExtraBold" pitchFamily="50" charset="-127"/>
                  <a:ea typeface="나눔고딕 ExtraBold" pitchFamily="50" charset="-127"/>
                  <a:cs typeface="Arial" pitchFamily="34" charset="0"/>
                </a:rPr>
                <a:t>추진방법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2476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 bwMode="auto">
          <a:xfrm>
            <a:off x="478159" y="242257"/>
            <a:ext cx="3039615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IV. </a:t>
            </a:r>
            <a:r>
              <a:rPr lang="ko-KR" altLang="en-US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연구개발 내용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6047763" y="375047"/>
            <a:ext cx="2589170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ko-KR" altLang="en-US" sz="2000" dirty="0">
                <a:solidFill>
                  <a:srgbClr val="002060"/>
                </a:solidFill>
                <a:latin typeface="나눔고딕 ExtraBold" pitchFamily="50" charset="-127"/>
                <a:ea typeface="나눔고딕 ExtraBold" pitchFamily="50" charset="-127"/>
              </a:rPr>
              <a:t>①                              </a:t>
            </a:r>
            <a:endParaRPr lang="ko-KR" altLang="en-US" sz="2000" spc="-150" dirty="0">
              <a:gradFill>
                <a:gsLst>
                  <a:gs pos="100000">
                    <a:prstClr val="black">
                      <a:lumMod val="75000"/>
                      <a:lumOff val="25000"/>
                    </a:prst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3800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 bwMode="auto">
          <a:xfrm>
            <a:off x="478159" y="242257"/>
            <a:ext cx="3039615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IV. </a:t>
            </a:r>
            <a:r>
              <a:rPr lang="ko-KR" altLang="en-US" sz="3000" dirty="0">
                <a:gradFill>
                  <a:gsLst>
                    <a:gs pos="10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latin typeface="나눔고딕 ExtraBold" pitchFamily="50" charset="-127"/>
                <a:ea typeface="나눔고딕 ExtraBold" pitchFamily="50" charset="-127"/>
              </a:rPr>
              <a:t>연구개발 내용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6047763" y="375047"/>
            <a:ext cx="2589170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</a:pPr>
            <a:r>
              <a:rPr lang="ko-KR" altLang="en-US" sz="2000" dirty="0">
                <a:solidFill>
                  <a:srgbClr val="002060"/>
                </a:solidFill>
                <a:latin typeface="나눔고딕 ExtraBold" pitchFamily="50" charset="-127"/>
                <a:ea typeface="나눔고딕 ExtraBold" pitchFamily="50" charset="-127"/>
              </a:rPr>
              <a:t>②                              </a:t>
            </a:r>
            <a:endParaRPr lang="ko-KR" altLang="en-US" sz="2000" spc="-150" dirty="0">
              <a:gradFill>
                <a:gsLst>
                  <a:gs pos="100000">
                    <a:prstClr val="black">
                      <a:lumMod val="75000"/>
                      <a:lumOff val="25000"/>
                    </a:prst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  <a:latin typeface="나눔고딕 ExtraBold" pitchFamily="50" charset="-127"/>
              <a:ea typeface="나눔고딕 ExtraBold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524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 cap="rnd">
          <a:solidFill>
            <a:schemeClr val="bg1">
              <a:lumMod val="50000"/>
            </a:schemeClr>
          </a:solidFill>
          <a:tailEnd type="none"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gradFill>
            <a:gsLst>
              <a:gs pos="0">
                <a:srgbClr val="C00000">
                  <a:alpha val="0"/>
                </a:srgbClr>
              </a:gs>
              <a:gs pos="79618">
                <a:schemeClr val="bg1">
                  <a:lumMod val="65000"/>
                </a:schemeClr>
              </a:gs>
              <a:gs pos="14000">
                <a:schemeClr val="tx1">
                  <a:lumMod val="50000"/>
                  <a:lumOff val="50000"/>
                </a:schemeClr>
              </a:gs>
              <a:gs pos="100000">
                <a:srgbClr val="C00000">
                  <a:alpha val="0"/>
                </a:srgbClr>
              </a:gs>
            </a:gsLst>
            <a:lin ang="5400000" scaled="0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5258</TotalTime>
  <Words>563</Words>
  <Application>Microsoft Office PowerPoint</Application>
  <PresentationFormat>화면 슬라이드 쇼(4:3)</PresentationFormat>
  <Paragraphs>247</Paragraphs>
  <Slides>16</Slides>
  <Notes>13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2" baseType="lpstr">
      <vt:lpstr>맑은 고딕</vt:lpstr>
      <vt:lpstr>Wingdings</vt:lpstr>
      <vt:lpstr>나눔고딕 ExtraBold</vt:lpstr>
      <vt:lpstr>Arial</vt:lpstr>
      <vt:lpstr>나눔고딕</vt:lpstr>
      <vt:lpstr>2_Office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Windows 사용자</cp:lastModifiedBy>
  <cp:revision>521</cp:revision>
  <cp:lastPrinted>2023-01-20T05:36:07Z</cp:lastPrinted>
  <dcterms:created xsi:type="dcterms:W3CDTF">2015-01-08T13:06:47Z</dcterms:created>
  <dcterms:modified xsi:type="dcterms:W3CDTF">2026-07-08T00:20:26Z</dcterms:modified>
</cp:coreProperties>
</file>