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1"/>
  </p:notesMasterIdLst>
  <p:sldIdLst>
    <p:sldId id="496" r:id="rId2"/>
    <p:sldId id="505" r:id="rId3"/>
    <p:sldId id="512" r:id="rId4"/>
    <p:sldId id="507" r:id="rId5"/>
    <p:sldId id="509" r:id="rId6"/>
    <p:sldId id="510" r:id="rId7"/>
    <p:sldId id="501" r:id="rId8"/>
    <p:sldId id="511" r:id="rId9"/>
    <p:sldId id="503" r:id="rId10"/>
  </p:sldIdLst>
  <p:sldSz cx="9144000" cy="6858000" type="screen4x3"/>
  <p:notesSz cx="6858000" cy="9144000"/>
  <p:embeddedFontLst>
    <p:embeddedFont>
      <p:font typeface="나눔고딕 ExtraBold" panose="020B0600000101010101" charset="-127"/>
      <p:bold r:id="rId12"/>
    </p:embeddedFont>
    <p:embeddedFont>
      <p:font typeface="나눔바른고딕" panose="020B0600000101010101" charset="-127"/>
      <p:regular r:id="rId13"/>
      <p:bold r:id="rId14"/>
    </p:embeddedFont>
    <p:embeddedFont>
      <p:font typeface="옥션고딕 B" panose="020B0600000101010101" charset="-127"/>
      <p:regular r:id="rId15"/>
    </p:embeddedFont>
    <p:embeddedFont>
      <p:font typeface="옥션고딕 M" panose="020B0600000101010101" charset="-127"/>
      <p:regular r:id="rId16"/>
    </p:embeddedFont>
    <p:embeddedFont>
      <p:font typeface="-윤고딕340" panose="020B0600000101010101" charset="-127"/>
      <p:regular r:id="rId17"/>
    </p:embeddedFont>
    <p:embeddedFont>
      <p:font typeface="-윤고딕350" panose="020B0600000101010101" charset="-127"/>
      <p:regular r:id="rId18"/>
    </p:embeddedFont>
    <p:embeddedFont>
      <p:font typeface="-윤고딕360" panose="020B0600000101010101" charset="-127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HY견고딕" panose="02030600000101010101" pitchFamily="18" charset="-127"/>
      <p:regular r:id="rId26"/>
    </p:embeddedFont>
    <p:embeddedFont>
      <p:font typeface="HY헤드라인M" panose="02030600000101010101" pitchFamily="18" charset="-127"/>
      <p:regular r:id="rId27"/>
    </p:embeddedFont>
    <p:embeddedFont>
      <p:font typeface="맑은 고딕" panose="020B0503020000020004" pitchFamily="50" charset="-127"/>
      <p:regular r:id="rId28"/>
      <p:bold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78C633"/>
    <a:srgbClr val="C7D6D9"/>
    <a:srgbClr val="C7D6DA"/>
    <a:srgbClr val="BFCBD7"/>
    <a:srgbClr val="C0CDD7"/>
    <a:srgbClr val="0083AD"/>
    <a:srgbClr val="0079A1"/>
    <a:srgbClr val="60B53B"/>
    <a:srgbClr val="0545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어두운 스타일 1 - 강조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75" autoAdjust="0"/>
    <p:restoredTop sz="91638" autoAdjust="0"/>
  </p:normalViewPr>
  <p:slideViewPr>
    <p:cSldViewPr snapToGrid="0" showGuides="1">
      <p:cViewPr varScale="1">
        <p:scale>
          <a:sx n="105" d="100"/>
          <a:sy n="105" d="100"/>
        </p:scale>
        <p:origin x="1926" y="78"/>
      </p:cViewPr>
      <p:guideLst>
        <p:guide orient="horz" pos="2183"/>
        <p:guide pos="29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BB06C-4703-47B9-A769-791F6E23A28B}" type="datetimeFigureOut">
              <a:rPr lang="ko-KR" altLang="en-US" smtClean="0"/>
              <a:t>2023-07-26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3A86C-773D-45AD-B1FC-115002D73A0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7553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3A86C-773D-45AD-B1FC-115002D73A05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6219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3A86C-773D-45AD-B1FC-115002D73A05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3066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3A86C-773D-45AD-B1FC-115002D73A05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3261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3A86C-773D-45AD-B1FC-115002D73A05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2533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3A86C-773D-45AD-B1FC-115002D73A05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2627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3A86C-773D-45AD-B1FC-115002D73A05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3843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4CF0D-1986-47FB-9345-B5321C880B37}" type="datetimeFigureOut">
              <a:rPr lang="ko-KR" altLang="en-US" smtClean="0"/>
              <a:t>2023-07-26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B871-28F3-4CCF-A4B1-AE39F12818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1058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4CF0D-1986-47FB-9345-B5321C880B37}" type="datetimeFigureOut">
              <a:rPr lang="ko-KR" altLang="en-US" smtClean="0"/>
              <a:t>2023-07-26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B871-28F3-4CCF-A4B1-AE39F12818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8143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4CF0D-1986-47FB-9345-B5321C880B37}" type="datetimeFigureOut">
              <a:rPr lang="ko-KR" altLang="en-US" smtClean="0"/>
              <a:t>2023-07-26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B871-28F3-4CCF-A4B1-AE39F12818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8972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563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4CF0D-1986-47FB-9345-B5321C880B37}" type="datetimeFigureOut">
              <a:rPr lang="ko-KR" altLang="en-US" smtClean="0"/>
              <a:t>2023-07-26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B871-28F3-4CCF-A4B1-AE39F12818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164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4CF0D-1986-47FB-9345-B5321C880B37}" type="datetimeFigureOut">
              <a:rPr lang="ko-KR" altLang="en-US" smtClean="0"/>
              <a:t>2023-07-26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B871-28F3-4CCF-A4B1-AE39F12818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3653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4CF0D-1986-47FB-9345-B5321C880B37}" type="datetimeFigureOut">
              <a:rPr lang="ko-KR" altLang="en-US" smtClean="0"/>
              <a:t>2023-07-26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B871-28F3-4CCF-A4B1-AE39F12818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7224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4CF0D-1986-47FB-9345-B5321C880B37}" type="datetimeFigureOut">
              <a:rPr lang="ko-KR" altLang="en-US" smtClean="0"/>
              <a:t>2023-07-26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B871-28F3-4CCF-A4B1-AE39F12818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5556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4CF0D-1986-47FB-9345-B5321C880B37}" type="datetimeFigureOut">
              <a:rPr lang="ko-KR" altLang="en-US" smtClean="0"/>
              <a:t>2023-07-26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B871-28F3-4CCF-A4B1-AE39F12818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2493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4CF0D-1986-47FB-9345-B5321C880B37}" type="datetimeFigureOut">
              <a:rPr lang="ko-KR" altLang="en-US" smtClean="0"/>
              <a:t>2023-07-26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B871-28F3-4CCF-A4B1-AE39F12818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4616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4CF0D-1986-47FB-9345-B5321C880B37}" type="datetimeFigureOut">
              <a:rPr lang="ko-KR" altLang="en-US" smtClean="0"/>
              <a:t>2023-07-26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B871-28F3-4CCF-A4B1-AE39F12818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7720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4CF0D-1986-47FB-9345-B5321C880B37}" type="datetimeFigureOut">
              <a:rPr lang="ko-KR" altLang="en-US" smtClean="0"/>
              <a:t>2023-07-26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B871-28F3-4CCF-A4B1-AE39F12818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973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4CF0D-1986-47FB-9345-B5321C880B37}" type="datetimeFigureOut">
              <a:rPr lang="ko-KR" altLang="en-US" smtClean="0"/>
              <a:t>2023-07-26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0B871-28F3-4CCF-A4B1-AE39F12818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5493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C이미지">
            <a:extLst>
              <a:ext uri="{FF2B5EF4-FFF2-40B4-BE49-F238E27FC236}">
                <a16:creationId xmlns:a16="http://schemas.microsoft.com/office/drawing/2014/main" id="{F97D4EFD-5CB9-40D5-B09C-4EF8CC093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308"/>
          </a:xfrm>
          <a:prstGeom prst="rect">
            <a:avLst/>
          </a:prstGeom>
        </p:spPr>
      </p:pic>
      <p:pic>
        <p:nvPicPr>
          <p:cNvPr id="87" name="그림 86">
            <a:extLst>
              <a:ext uri="{FF2B5EF4-FFF2-40B4-BE49-F238E27FC236}">
                <a16:creationId xmlns:a16="http://schemas.microsoft.com/office/drawing/2014/main" id="{54F26AF1-4989-4797-A47F-929B8A00AC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2766" y="6232249"/>
            <a:ext cx="2930757" cy="474225"/>
          </a:xfrm>
          <a:prstGeom prst="rect">
            <a:avLst/>
          </a:prstGeom>
        </p:spPr>
      </p:pic>
      <p:sp>
        <p:nvSpPr>
          <p:cNvPr id="88" name="직사각형 87">
            <a:extLst>
              <a:ext uri="{FF2B5EF4-FFF2-40B4-BE49-F238E27FC236}">
                <a16:creationId xmlns:a16="http://schemas.microsoft.com/office/drawing/2014/main" id="{07B832F8-BA20-41B1-9091-12329A396349}"/>
              </a:ext>
            </a:extLst>
          </p:cNvPr>
          <p:cNvSpPr/>
          <p:nvPr/>
        </p:nvSpPr>
        <p:spPr>
          <a:xfrm>
            <a:off x="126989" y="170556"/>
            <a:ext cx="3414396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r>
              <a:rPr lang="ko-KR" altLang="en-US" sz="2200" b="1" spc="-100" dirty="0">
                <a:solidFill>
                  <a:srgbClr val="0083A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국민 맞춤형 복지를 실현하는</a:t>
            </a:r>
            <a:endParaRPr lang="en-US" altLang="ko-KR" sz="2200" b="1" spc="-100" dirty="0">
              <a:solidFill>
                <a:srgbClr val="0083AD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9" name="직사각형 88">
            <a:extLst>
              <a:ext uri="{FF2B5EF4-FFF2-40B4-BE49-F238E27FC236}">
                <a16:creationId xmlns:a16="http://schemas.microsoft.com/office/drawing/2014/main" id="{401D8BB1-325E-4DC5-A670-62BEDA6CE456}"/>
              </a:ext>
            </a:extLst>
          </p:cNvPr>
          <p:cNvSpPr/>
          <p:nvPr/>
        </p:nvSpPr>
        <p:spPr>
          <a:xfrm>
            <a:off x="126989" y="679666"/>
            <a:ext cx="3988271" cy="384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r>
              <a:rPr lang="ko-KR" altLang="en-US" sz="2500" spc="300" dirty="0">
                <a:solidFill>
                  <a:schemeClr val="bg2">
                    <a:lumMod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디지털 플랫폼 전문기관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01D8BB1-325E-4DC5-A670-62BEDA6CE456}"/>
              </a:ext>
            </a:extLst>
          </p:cNvPr>
          <p:cNvSpPr/>
          <p:nvPr/>
        </p:nvSpPr>
        <p:spPr>
          <a:xfrm>
            <a:off x="1062183" y="1359275"/>
            <a:ext cx="7860142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K-</a:t>
            </a:r>
            <a:r>
              <a:rPr lang="ko-KR" alt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테스트베드 안내</a:t>
            </a:r>
          </a:p>
        </p:txBody>
      </p:sp>
    </p:spTree>
    <p:extLst>
      <p:ext uri="{BB962C8B-B14F-4D97-AF65-F5344CB8AC3E}">
        <p14:creationId xmlns:p14="http://schemas.microsoft.com/office/powerpoint/2010/main" val="22838387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15E69F4E-520E-D3E6-276C-1853E5F4164A}"/>
              </a:ext>
            </a:extLst>
          </p:cNvPr>
          <p:cNvSpPr/>
          <p:nvPr/>
        </p:nvSpPr>
        <p:spPr>
          <a:xfrm>
            <a:off x="995422" y="158836"/>
            <a:ext cx="7993716" cy="6501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F3E7103-5742-A838-7EAA-FD04CB4F74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533" y="5589240"/>
            <a:ext cx="1628600" cy="1410472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3FC9B5C5-419F-CD50-A2DF-78C0A29251A7}"/>
              </a:ext>
            </a:extLst>
          </p:cNvPr>
          <p:cNvSpPr/>
          <p:nvPr/>
        </p:nvSpPr>
        <p:spPr>
          <a:xfrm>
            <a:off x="323604" y="141802"/>
            <a:ext cx="659472" cy="6527549"/>
          </a:xfrm>
          <a:prstGeom prst="rect">
            <a:avLst/>
          </a:prstGeom>
          <a:solidFill>
            <a:srgbClr val="6FBB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DA34ADFF-F13C-3EAC-4B3F-BEBA239B9322}"/>
              </a:ext>
            </a:extLst>
          </p:cNvPr>
          <p:cNvSpPr/>
          <p:nvPr/>
        </p:nvSpPr>
        <p:spPr>
          <a:xfrm>
            <a:off x="323606" y="141806"/>
            <a:ext cx="466132" cy="6527551"/>
          </a:xfrm>
          <a:prstGeom prst="rect">
            <a:avLst/>
          </a:prstGeom>
          <a:solidFill>
            <a:srgbClr val="0295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886400B-C7FF-1E53-76E2-81C13B8BD942}"/>
              </a:ext>
            </a:extLst>
          </p:cNvPr>
          <p:cNvSpPr/>
          <p:nvPr/>
        </p:nvSpPr>
        <p:spPr>
          <a:xfrm>
            <a:off x="339954" y="141806"/>
            <a:ext cx="220678" cy="6527549"/>
          </a:xfrm>
          <a:prstGeom prst="rect">
            <a:avLst/>
          </a:prstGeom>
          <a:solidFill>
            <a:srgbClr val="0067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2B80F00-7F55-4DF9-579A-889B23B51303}"/>
              </a:ext>
            </a:extLst>
          </p:cNvPr>
          <p:cNvSpPr/>
          <p:nvPr/>
        </p:nvSpPr>
        <p:spPr>
          <a:xfrm>
            <a:off x="133571" y="141809"/>
            <a:ext cx="208349" cy="6527550"/>
          </a:xfrm>
          <a:prstGeom prst="rect">
            <a:avLst/>
          </a:prstGeom>
          <a:solidFill>
            <a:srgbClr val="014D9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5BD8D2F9-866C-98DB-1F4D-64BFA66E51D3}"/>
              </a:ext>
            </a:extLst>
          </p:cNvPr>
          <p:cNvSpPr/>
          <p:nvPr/>
        </p:nvSpPr>
        <p:spPr>
          <a:xfrm rot="16200000">
            <a:off x="2274553" y="765957"/>
            <a:ext cx="432048" cy="299426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78AD934D-22EA-A683-C996-037B761751A3}"/>
              </a:ext>
            </a:extLst>
          </p:cNvPr>
          <p:cNvSpPr/>
          <p:nvPr/>
        </p:nvSpPr>
        <p:spPr>
          <a:xfrm rot="16200000">
            <a:off x="2396859" y="1543513"/>
            <a:ext cx="432048" cy="324361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4CE4AE78-E252-2E5E-A1ED-C13A83934967}"/>
              </a:ext>
            </a:extLst>
          </p:cNvPr>
          <p:cNvSpPr/>
          <p:nvPr/>
        </p:nvSpPr>
        <p:spPr>
          <a:xfrm rot="16200000">
            <a:off x="2528365" y="2286357"/>
            <a:ext cx="432048" cy="34934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7" name="그룹 26"/>
          <p:cNvGrpSpPr/>
          <p:nvPr/>
        </p:nvGrpSpPr>
        <p:grpSpPr>
          <a:xfrm>
            <a:off x="1186661" y="659841"/>
            <a:ext cx="2936633" cy="1112857"/>
            <a:chOff x="1186661" y="659841"/>
            <a:chExt cx="2936633" cy="111285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113FB6B-B1E2-6016-9114-3F5593E579F0}"/>
                </a:ext>
              </a:extLst>
            </p:cNvPr>
            <p:cNvSpPr txBox="1"/>
            <p:nvPr/>
          </p:nvSpPr>
          <p:spPr>
            <a:xfrm>
              <a:off x="1186661" y="659841"/>
              <a:ext cx="724878" cy="110799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altLang="ko-KR" sz="6600" dirty="0">
                  <a:ln w="12700"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C</a:t>
              </a:r>
              <a:endParaRPr lang="ko-KR" altLang="en-US" sz="6600" dirty="0">
                <a:ln w="1270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F3027C0-8127-881E-B06A-3C9CCE5417FE}"/>
                </a:ext>
              </a:extLst>
            </p:cNvPr>
            <p:cNvSpPr txBox="1"/>
            <p:nvPr/>
          </p:nvSpPr>
          <p:spPr>
            <a:xfrm>
              <a:off x="1705680" y="826012"/>
              <a:ext cx="583814" cy="92333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altLang="ko-KR" sz="5400" dirty="0">
                  <a:ln w="12700"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o</a:t>
              </a:r>
              <a:endParaRPr lang="ko-KR" altLang="en-US" sz="6600" dirty="0">
                <a:ln w="1270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CEF241E-FC84-5484-5EAE-8D88718A5BB4}"/>
                </a:ext>
              </a:extLst>
            </p:cNvPr>
            <p:cNvSpPr txBox="1"/>
            <p:nvPr/>
          </p:nvSpPr>
          <p:spPr>
            <a:xfrm>
              <a:off x="2059315" y="826012"/>
              <a:ext cx="595035" cy="92333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altLang="ko-KR" sz="5400" dirty="0">
                  <a:ln w="12700"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n</a:t>
              </a:r>
              <a:endParaRPr lang="ko-KR" altLang="en-US" sz="6600" dirty="0">
                <a:ln w="1270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0D7DF7B-FA3D-6BD5-4551-020AD08BEE85}"/>
                </a:ext>
              </a:extLst>
            </p:cNvPr>
            <p:cNvSpPr txBox="1"/>
            <p:nvPr/>
          </p:nvSpPr>
          <p:spPr>
            <a:xfrm>
              <a:off x="2424171" y="834722"/>
              <a:ext cx="431528" cy="92333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altLang="ko-KR" sz="5400" dirty="0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t</a:t>
              </a:r>
              <a:endParaRPr lang="ko-KR" altLang="en-US" sz="6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6859BFB-4C15-41B1-8313-AF84644F5B68}"/>
                </a:ext>
              </a:extLst>
            </p:cNvPr>
            <p:cNvSpPr txBox="1"/>
            <p:nvPr/>
          </p:nvSpPr>
          <p:spPr>
            <a:xfrm>
              <a:off x="2634756" y="821660"/>
              <a:ext cx="567784" cy="92333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altLang="ko-KR" sz="5400" dirty="0">
                  <a:ln w="12700"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e</a:t>
              </a:r>
              <a:endParaRPr lang="ko-KR" altLang="en-US" sz="6600" dirty="0">
                <a:ln w="1270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1438A3-0D6A-C03A-A1B1-1828CA906154}"/>
                </a:ext>
              </a:extLst>
            </p:cNvPr>
            <p:cNvSpPr txBox="1"/>
            <p:nvPr/>
          </p:nvSpPr>
          <p:spPr>
            <a:xfrm>
              <a:off x="2981597" y="826012"/>
              <a:ext cx="595035" cy="92333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altLang="ko-KR" sz="5400" dirty="0">
                  <a:ln w="12700"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n</a:t>
              </a:r>
              <a:endParaRPr lang="ko-KR" altLang="en-US" sz="6600" dirty="0">
                <a:ln w="1270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C613423-4F5D-AF20-E7E1-18DFD3319B8A}"/>
                </a:ext>
              </a:extLst>
            </p:cNvPr>
            <p:cNvSpPr txBox="1"/>
            <p:nvPr/>
          </p:nvSpPr>
          <p:spPr>
            <a:xfrm>
              <a:off x="3346453" y="834723"/>
              <a:ext cx="431528" cy="92333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altLang="ko-KR" sz="5400" dirty="0">
                  <a:ln w="12700"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t</a:t>
              </a:r>
              <a:endParaRPr lang="ko-KR" altLang="en-US" sz="6600" dirty="0">
                <a:ln w="1270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D40FF4D-565B-C302-C7DA-D963F460B143}"/>
                </a:ext>
              </a:extLst>
            </p:cNvPr>
            <p:cNvSpPr txBox="1"/>
            <p:nvPr/>
          </p:nvSpPr>
          <p:spPr>
            <a:xfrm>
              <a:off x="3593982" y="849368"/>
              <a:ext cx="529312" cy="92333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altLang="ko-KR" sz="5400" dirty="0">
                  <a:ln w="12700"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s</a:t>
              </a:r>
              <a:endParaRPr lang="ko-KR" altLang="en-US" sz="6600" dirty="0">
                <a:ln w="1270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1D986459-0CF6-6466-C278-8A5BAC859164}"/>
              </a:ext>
            </a:extLst>
          </p:cNvPr>
          <p:cNvSpPr/>
          <p:nvPr/>
        </p:nvSpPr>
        <p:spPr>
          <a:xfrm>
            <a:off x="142536" y="141793"/>
            <a:ext cx="8858928" cy="6527549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그룹 1001">
            <a:extLst>
              <a:ext uri="{FF2B5EF4-FFF2-40B4-BE49-F238E27FC236}">
                <a16:creationId xmlns:a16="http://schemas.microsoft.com/office/drawing/2014/main" id="{6535E397-3638-0529-B31B-E36F757A776D}"/>
              </a:ext>
            </a:extLst>
          </p:cNvPr>
          <p:cNvGrpSpPr/>
          <p:nvPr/>
        </p:nvGrpSpPr>
        <p:grpSpPr>
          <a:xfrm rot="19989117">
            <a:off x="3973731" y="1161657"/>
            <a:ext cx="5158502" cy="3726083"/>
            <a:chOff x="14426748" y="-2444308"/>
            <a:chExt cx="2764727" cy="2764727"/>
          </a:xfrm>
        </p:grpSpPr>
        <p:pic>
          <p:nvPicPr>
            <p:cNvPr id="24" name="Object 2">
              <a:extLst>
                <a:ext uri="{FF2B5EF4-FFF2-40B4-BE49-F238E27FC236}">
                  <a16:creationId xmlns:a16="http://schemas.microsoft.com/office/drawing/2014/main" id="{0D841B9B-56B3-6CFA-B69E-46F669EA2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</a:blip>
            <a:stretch>
              <a:fillRect/>
            </a:stretch>
          </p:blipFill>
          <p:spPr>
            <a:xfrm>
              <a:off x="14426748" y="-2444308"/>
              <a:ext cx="2764727" cy="276472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BDA2F2E-CA97-B764-8AA0-BDF1C2C33308}"/>
              </a:ext>
            </a:extLst>
          </p:cNvPr>
          <p:cNvSpPr txBox="1"/>
          <p:nvPr/>
        </p:nvSpPr>
        <p:spPr>
          <a:xfrm>
            <a:off x="3459510" y="2080931"/>
            <a:ext cx="1869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01. 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기관 소개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643C79-CD48-500E-5713-465DB55B2678}"/>
              </a:ext>
            </a:extLst>
          </p:cNvPr>
          <p:cNvSpPr txBox="1"/>
          <p:nvPr/>
        </p:nvSpPr>
        <p:spPr>
          <a:xfrm>
            <a:off x="3712826" y="2958617"/>
            <a:ext cx="1869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02.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제도 소개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DBBDA9-D2DF-9C94-25CA-261BA6FEDAC1}"/>
              </a:ext>
            </a:extLst>
          </p:cNvPr>
          <p:cNvSpPr txBox="1"/>
          <p:nvPr/>
        </p:nvSpPr>
        <p:spPr>
          <a:xfrm>
            <a:off x="3957284" y="3837592"/>
            <a:ext cx="1869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03.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추진 경과</a:t>
            </a: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4CE4AE78-E252-2E5E-A1ED-C13A83934967}"/>
              </a:ext>
            </a:extLst>
          </p:cNvPr>
          <p:cNvSpPr/>
          <p:nvPr/>
        </p:nvSpPr>
        <p:spPr>
          <a:xfrm rot="16200000">
            <a:off x="2651792" y="3032504"/>
            <a:ext cx="432048" cy="372241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6DBBDA9-D2DF-9C94-25CA-261BA6FEDAC1}"/>
              </a:ext>
            </a:extLst>
          </p:cNvPr>
          <p:cNvSpPr txBox="1"/>
          <p:nvPr/>
        </p:nvSpPr>
        <p:spPr>
          <a:xfrm>
            <a:off x="4198791" y="4698201"/>
            <a:ext cx="2282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04.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수행  절차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4CE4AE78-E252-2E5E-A1ED-C13A83934967}"/>
              </a:ext>
            </a:extLst>
          </p:cNvPr>
          <p:cNvSpPr/>
          <p:nvPr/>
        </p:nvSpPr>
        <p:spPr>
          <a:xfrm rot="16200000">
            <a:off x="2781099" y="3693159"/>
            <a:ext cx="432048" cy="398102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6DBBDA9-D2DF-9C94-25CA-261BA6FEDAC1}"/>
              </a:ext>
            </a:extLst>
          </p:cNvPr>
          <p:cNvSpPr txBox="1"/>
          <p:nvPr/>
        </p:nvSpPr>
        <p:spPr>
          <a:xfrm>
            <a:off x="4447087" y="5488163"/>
            <a:ext cx="1869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05.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신청 방법</a:t>
            </a:r>
          </a:p>
        </p:txBody>
      </p:sp>
    </p:spTree>
    <p:extLst>
      <p:ext uri="{BB962C8B-B14F-4D97-AF65-F5344CB8AC3E}">
        <p14:creationId xmlns:p14="http://schemas.microsoft.com/office/powerpoint/2010/main" val="2534080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직사각형 169"/>
          <p:cNvSpPr/>
          <p:nvPr/>
        </p:nvSpPr>
        <p:spPr>
          <a:xfrm>
            <a:off x="0" y="0"/>
            <a:ext cx="9144000" cy="772160"/>
          </a:xfrm>
          <a:prstGeom prst="rect">
            <a:avLst/>
          </a:prstGeom>
          <a:gradFill>
            <a:gsLst>
              <a:gs pos="100000">
                <a:srgbClr val="012966">
                  <a:alpha val="95000"/>
                </a:srgbClr>
              </a:gs>
              <a:gs pos="50000">
                <a:srgbClr val="044459">
                  <a:alpha val="70000"/>
                </a:srgbClr>
              </a:gs>
              <a:gs pos="0">
                <a:srgbClr val="065D4D">
                  <a:alpha val="95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1"/>
            <a:endParaRPr lang="ko-KR" altLang="en-US" dirty="0">
              <a:latin typeface="-윤고딕360" panose="02030504000101010101" pitchFamily="18" charset="-127"/>
              <a:ea typeface="-윤고딕360" panose="02030504000101010101" pitchFamily="18" charset="-127"/>
            </a:endParaRPr>
          </a:p>
        </p:txBody>
      </p:sp>
      <p:sp>
        <p:nvSpPr>
          <p:cNvPr id="240" name="직사각형 239">
            <a:extLst>
              <a:ext uri="{FF2B5EF4-FFF2-40B4-BE49-F238E27FC236}">
                <a16:creationId xmlns:a16="http://schemas.microsoft.com/office/drawing/2014/main" id="{B5137326-AAC5-46B5-ADBC-0E71F436FF8E}"/>
              </a:ext>
            </a:extLst>
          </p:cNvPr>
          <p:cNvSpPr/>
          <p:nvPr/>
        </p:nvSpPr>
        <p:spPr>
          <a:xfrm>
            <a:off x="-1" y="359958"/>
            <a:ext cx="390653" cy="166699"/>
          </a:xfrm>
          <a:prstGeom prst="rect">
            <a:avLst/>
          </a:prstGeom>
          <a:gradFill>
            <a:gsLst>
              <a:gs pos="51000">
                <a:srgbClr val="009698"/>
              </a:gs>
              <a:gs pos="0">
                <a:srgbClr val="6FBA2C"/>
              </a:gs>
              <a:gs pos="100000">
                <a:srgbClr val="005BAA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-윤고딕340" panose="02030504000101010101" pitchFamily="18" charset="-127"/>
              <a:ea typeface="-윤고딕340" panose="02030504000101010101" pitchFamily="18" charset="-127"/>
            </a:endParaRP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112A997D-AB74-422F-94F8-3E383C87136B}"/>
              </a:ext>
            </a:extLst>
          </p:cNvPr>
          <p:cNvSpPr txBox="1"/>
          <p:nvPr/>
        </p:nvSpPr>
        <p:spPr>
          <a:xfrm>
            <a:off x="552262" y="261022"/>
            <a:ext cx="2555250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60" panose="02030504000101010101" pitchFamily="18" charset="-127"/>
                <a:ea typeface="-윤고딕360" panose="02030504000101010101" pitchFamily="18" charset="-127"/>
              </a:rPr>
              <a:t>기관 소개</a:t>
            </a:r>
            <a:endParaRPr lang="ko-KR" altLang="en-US" sz="2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effectLst/>
              <a:latin typeface="-윤고딕360" panose="02030504000101010101" pitchFamily="18" charset="-127"/>
              <a:ea typeface="-윤고딕360" panose="02030504000101010101" pitchFamily="18" charset="-127"/>
            </a:endParaRPr>
          </a:p>
        </p:txBody>
      </p:sp>
      <p:pic>
        <p:nvPicPr>
          <p:cNvPr id="41" name="그림 40">
            <a:extLst>
              <a:ext uri="{FF2B5EF4-FFF2-40B4-BE49-F238E27FC236}">
                <a16:creationId xmlns:a16="http://schemas.microsoft.com/office/drawing/2014/main" id="{89B8E42E-92B6-4B4E-B162-B780CB0073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75220" y="320095"/>
            <a:ext cx="1381643" cy="223564"/>
          </a:xfrm>
          <a:prstGeom prst="rect">
            <a:avLst/>
          </a:prstGeom>
        </p:spPr>
      </p:pic>
      <p:sp>
        <p:nvSpPr>
          <p:cNvPr id="132" name="직사각형 131"/>
          <p:cNvSpPr/>
          <p:nvPr/>
        </p:nvSpPr>
        <p:spPr>
          <a:xfrm>
            <a:off x="-1" y="790272"/>
            <a:ext cx="9144001" cy="6067728"/>
          </a:xfrm>
          <a:prstGeom prst="rect">
            <a:avLst/>
          </a:prstGeom>
          <a:gradFill>
            <a:gsLst>
              <a:gs pos="100000">
                <a:srgbClr val="012966">
                  <a:alpha val="95000"/>
                </a:srgbClr>
              </a:gs>
              <a:gs pos="50000">
                <a:srgbClr val="044459">
                  <a:alpha val="70000"/>
                </a:srgbClr>
              </a:gs>
              <a:gs pos="0">
                <a:srgbClr val="065D4D">
                  <a:alpha val="95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1"/>
            <a:endParaRPr lang="ko-KR" altLang="en-US" dirty="0">
              <a:latin typeface="+mn-ea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09C70BB-13C1-4137-8B65-6A3CD2B50D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75220" y="320624"/>
            <a:ext cx="1381643" cy="223564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65D7BFC9-4174-4864-8981-B97F942B2A2F}"/>
              </a:ext>
            </a:extLst>
          </p:cNvPr>
          <p:cNvSpPr/>
          <p:nvPr/>
        </p:nvSpPr>
        <p:spPr>
          <a:xfrm>
            <a:off x="-1" y="359958"/>
            <a:ext cx="390653" cy="166699"/>
          </a:xfrm>
          <a:prstGeom prst="rect">
            <a:avLst/>
          </a:prstGeom>
          <a:gradFill>
            <a:gsLst>
              <a:gs pos="51000">
                <a:srgbClr val="009698"/>
              </a:gs>
              <a:gs pos="0">
                <a:srgbClr val="6FBA2C"/>
              </a:gs>
              <a:gs pos="100000">
                <a:srgbClr val="005BAA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accent1">
                    <a:alpha val="0"/>
                  </a:schemeClr>
                </a:solidFill>
              </a:ln>
              <a:latin typeface="-윤고딕360" panose="02030504000101010101" pitchFamily="18" charset="-127"/>
              <a:ea typeface="-윤고딕360" panose="02030504000101010101" pitchFamily="18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D22FEE88-D32A-4A83-99F8-99435E6A95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75220" y="322236"/>
            <a:ext cx="1381643" cy="21911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E80B722-667C-4F9D-9D34-17D0E9721CED}"/>
              </a:ext>
            </a:extLst>
          </p:cNvPr>
          <p:cNvSpPr txBox="1"/>
          <p:nvPr/>
        </p:nvSpPr>
        <p:spPr>
          <a:xfrm>
            <a:off x="340462" y="1132238"/>
            <a:ext cx="5404556" cy="781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 dirty="0">
                <a:solidFill>
                  <a:srgbClr val="99FF99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한국사회보장정보원</a:t>
            </a:r>
            <a:r>
              <a:rPr lang="ko-KR" altLang="en-US" sz="2400" dirty="0">
                <a:gradFill flip="none" rotWithShape="1">
                  <a:gsLst>
                    <a:gs pos="0">
                      <a:srgbClr val="003E82"/>
                    </a:gs>
                    <a:gs pos="48000">
                      <a:srgbClr val="0083AD"/>
                    </a:gs>
                    <a:gs pos="100000">
                      <a:srgbClr val="6FBA2C"/>
                    </a:gs>
                  </a:gsLst>
                  <a:lin ang="0" scaled="1"/>
                  <a:tileRect/>
                </a:gra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의 설립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96AE85A1-8188-4D53-95BC-398949B90761}"/>
              </a:ext>
            </a:extLst>
          </p:cNvPr>
          <p:cNvSpPr/>
          <p:nvPr/>
        </p:nvSpPr>
        <p:spPr>
          <a:xfrm>
            <a:off x="152399" y="512358"/>
            <a:ext cx="390653" cy="166699"/>
          </a:xfrm>
          <a:prstGeom prst="rect">
            <a:avLst/>
          </a:prstGeom>
          <a:gradFill>
            <a:gsLst>
              <a:gs pos="51000">
                <a:srgbClr val="009698"/>
              </a:gs>
              <a:gs pos="0">
                <a:srgbClr val="6FBA2C"/>
              </a:gs>
              <a:gs pos="100000">
                <a:srgbClr val="005BAA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-윤고딕340" panose="02030504000101010101" pitchFamily="18" charset="-127"/>
              <a:ea typeface="-윤고딕340" panose="02030504000101010101" pitchFamily="18" charset="-127"/>
            </a:endParaRPr>
          </a:p>
        </p:txBody>
      </p:sp>
      <p:sp>
        <p:nvSpPr>
          <p:cNvPr id="25" name="모서리가 둥근 직사각형 67">
            <a:extLst>
              <a:ext uri="{FF2B5EF4-FFF2-40B4-BE49-F238E27FC236}">
                <a16:creationId xmlns:a16="http://schemas.microsoft.com/office/drawing/2014/main" id="{8F4E9D08-9E50-4440-909E-CF3EEDE6E3F1}"/>
              </a:ext>
            </a:extLst>
          </p:cNvPr>
          <p:cNvSpPr/>
          <p:nvPr/>
        </p:nvSpPr>
        <p:spPr>
          <a:xfrm>
            <a:off x="-1" y="2174853"/>
            <a:ext cx="9144000" cy="1036826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72BF44"/>
              </a:gs>
              <a:gs pos="100000">
                <a:srgbClr val="50992F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ko-KR" altLang="en-US" sz="1600">
              <a:solidFill>
                <a:schemeClr val="tx1"/>
              </a:solidFill>
              <a:latin typeface="-윤고딕340" panose="02030504000101010101" pitchFamily="18" charset="-127"/>
              <a:ea typeface="-윤고딕340" panose="02030504000101010101" pitchFamily="18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3A69933-437E-4F1B-A320-D6DC8CB11974}"/>
              </a:ext>
            </a:extLst>
          </p:cNvPr>
          <p:cNvSpPr txBox="1"/>
          <p:nvPr/>
        </p:nvSpPr>
        <p:spPr>
          <a:xfrm>
            <a:off x="1144654" y="2354247"/>
            <a:ext cx="75525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sz="20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『</a:t>
            </a:r>
            <a:r>
              <a:rPr lang="ko-KR" altLang="en-US" sz="20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사회보장급여의 이용</a:t>
            </a:r>
            <a:r>
              <a:rPr lang="en-US" altLang="ko-KR" sz="20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·</a:t>
            </a:r>
            <a:r>
              <a:rPr lang="ko-KR" altLang="en-US" sz="20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제공 및 </a:t>
            </a:r>
            <a:r>
              <a:rPr lang="ko-KR" altLang="en-US" sz="200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수급권자</a:t>
            </a:r>
            <a:r>
              <a:rPr lang="ko-KR" altLang="en-US" sz="20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발굴에 관한 법률</a:t>
            </a:r>
            <a:r>
              <a:rPr lang="en-US" altLang="ko-KR" sz="20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』</a:t>
            </a:r>
            <a:r>
              <a:rPr lang="ko-KR" altLang="en-US" sz="20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에  </a:t>
            </a:r>
            <a:endParaRPr lang="en-US" altLang="ko-KR" sz="2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ko-KR" altLang="en-US" sz="20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  근거하여 설립된 한국사회보장정보원은  </a:t>
            </a:r>
            <a:endParaRPr lang="en-US" altLang="ko-KR" sz="20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028DB150-FA66-4E64-9336-EAB2337F41BB}"/>
              </a:ext>
            </a:extLst>
          </p:cNvPr>
          <p:cNvSpPr/>
          <p:nvPr/>
        </p:nvSpPr>
        <p:spPr>
          <a:xfrm>
            <a:off x="2254771" y="3505922"/>
            <a:ext cx="6722974" cy="30008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ct val="250000"/>
              </a:lnSpc>
            </a:pPr>
            <a:r>
              <a:rPr lang="ko-KR" altLang="en-US" spc="-1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사회보장정보시스템의 구축</a:t>
            </a:r>
            <a:r>
              <a:rPr lang="en-US" altLang="ko-KR" spc="-1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‧</a:t>
            </a:r>
            <a:r>
              <a:rPr lang="ko-KR" altLang="en-US" spc="-1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운영</a:t>
            </a:r>
            <a:r>
              <a:rPr lang="en-US" altLang="ko-KR" spc="-1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‧</a:t>
            </a:r>
            <a:r>
              <a:rPr lang="ko-KR" altLang="en-US" spc="-1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지원</a:t>
            </a:r>
            <a:r>
              <a:rPr lang="ko-KR" altLang="en-US" spc="-100" dirty="0">
                <a:solidFill>
                  <a:srgbClr val="99FF9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및 같은 법 또는 그 밖의 다른 </a:t>
            </a:r>
            <a:r>
              <a:rPr lang="ko-KR" altLang="en-US" dirty="0">
                <a:solidFill>
                  <a:srgbClr val="99FF9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법령에</a:t>
            </a:r>
            <a:r>
              <a:rPr lang="ko-KR" altLang="en-US" spc="-100" dirty="0">
                <a:solidFill>
                  <a:srgbClr val="99FF9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의해 위탁 받은 사업을 </a:t>
            </a:r>
            <a:r>
              <a:rPr lang="ko-KR" altLang="en-US" spc="-1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합리적</a:t>
            </a:r>
            <a:r>
              <a:rPr lang="ko-KR" altLang="en-US" spc="-100" dirty="0">
                <a:solidFill>
                  <a:srgbClr val="99FF9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이고 </a:t>
            </a:r>
            <a:r>
              <a:rPr lang="ko-KR" altLang="en-US" spc="-1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효율적</a:t>
            </a:r>
            <a:r>
              <a:rPr lang="ko-KR" altLang="en-US" spc="-100" dirty="0">
                <a:solidFill>
                  <a:srgbClr val="99FF9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으로 수행하여 </a:t>
            </a:r>
            <a:endParaRPr lang="en-US" altLang="ko-KR" spc="-100" dirty="0">
              <a:solidFill>
                <a:srgbClr val="99FF99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250000"/>
              </a:lnSpc>
            </a:pPr>
            <a:r>
              <a:rPr lang="ko-KR" altLang="en-US" spc="-1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공정</a:t>
            </a:r>
            <a:r>
              <a:rPr lang="ko-KR" altLang="en-US" spc="-100" dirty="0">
                <a:solidFill>
                  <a:srgbClr val="99FF9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하고 </a:t>
            </a:r>
            <a:r>
              <a:rPr lang="ko-KR" altLang="en-US" spc="-1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효과적</a:t>
            </a:r>
            <a:r>
              <a:rPr lang="ko-KR" altLang="en-US" spc="-100" dirty="0">
                <a:solidFill>
                  <a:srgbClr val="99FF9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인 사회보장을 통해</a:t>
            </a:r>
            <a:endParaRPr lang="en-US" altLang="ko-KR" spc="-100" dirty="0">
              <a:solidFill>
                <a:srgbClr val="99FF99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250000"/>
              </a:lnSpc>
            </a:pPr>
            <a:r>
              <a:rPr lang="ko-KR" altLang="en-US" sz="2400" spc="-1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국민의 삶의 질 향상에 기여</a:t>
            </a:r>
            <a:r>
              <a:rPr lang="ko-KR" altLang="en-US" spc="-100" dirty="0">
                <a:solidFill>
                  <a:srgbClr val="99FF9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하고자 최선을 다하고 있습니다</a:t>
            </a:r>
            <a:r>
              <a:rPr lang="en-US" altLang="ko-KR" spc="-100" dirty="0">
                <a:solidFill>
                  <a:srgbClr val="99FF9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ko-KR" altLang="en-US" spc="-100" dirty="0">
              <a:solidFill>
                <a:srgbClr val="99FF99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7989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직사각형 169"/>
          <p:cNvSpPr/>
          <p:nvPr/>
        </p:nvSpPr>
        <p:spPr>
          <a:xfrm>
            <a:off x="0" y="0"/>
            <a:ext cx="9144000" cy="772160"/>
          </a:xfrm>
          <a:prstGeom prst="rect">
            <a:avLst/>
          </a:prstGeom>
          <a:gradFill>
            <a:gsLst>
              <a:gs pos="100000">
                <a:srgbClr val="012966">
                  <a:alpha val="95000"/>
                </a:srgbClr>
              </a:gs>
              <a:gs pos="50000">
                <a:srgbClr val="044459">
                  <a:alpha val="70000"/>
                </a:srgbClr>
              </a:gs>
              <a:gs pos="0">
                <a:srgbClr val="065D4D">
                  <a:alpha val="95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1"/>
            <a:endParaRPr lang="ko-KR" altLang="en-US" dirty="0">
              <a:latin typeface="-윤고딕360" panose="02030504000101010101" pitchFamily="18" charset="-127"/>
              <a:ea typeface="-윤고딕360" panose="02030504000101010101" pitchFamily="18" charset="-127"/>
            </a:endParaRPr>
          </a:p>
        </p:txBody>
      </p:sp>
      <p:sp>
        <p:nvSpPr>
          <p:cNvPr id="240" name="직사각형 239">
            <a:extLst>
              <a:ext uri="{FF2B5EF4-FFF2-40B4-BE49-F238E27FC236}">
                <a16:creationId xmlns:a16="http://schemas.microsoft.com/office/drawing/2014/main" id="{B5137326-AAC5-46B5-ADBC-0E71F436FF8E}"/>
              </a:ext>
            </a:extLst>
          </p:cNvPr>
          <p:cNvSpPr/>
          <p:nvPr/>
        </p:nvSpPr>
        <p:spPr>
          <a:xfrm>
            <a:off x="-1" y="359958"/>
            <a:ext cx="390653" cy="166699"/>
          </a:xfrm>
          <a:prstGeom prst="rect">
            <a:avLst/>
          </a:prstGeom>
          <a:gradFill>
            <a:gsLst>
              <a:gs pos="51000">
                <a:srgbClr val="009698"/>
              </a:gs>
              <a:gs pos="0">
                <a:srgbClr val="6FBA2C"/>
              </a:gs>
              <a:gs pos="100000">
                <a:srgbClr val="005BAA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-윤고딕340" panose="02030504000101010101" pitchFamily="18" charset="-127"/>
              <a:ea typeface="-윤고딕340" panose="02030504000101010101" pitchFamily="18" charset="-127"/>
            </a:endParaRP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112A997D-AB74-422F-94F8-3E383C87136B}"/>
              </a:ext>
            </a:extLst>
          </p:cNvPr>
          <p:cNvSpPr txBox="1"/>
          <p:nvPr/>
        </p:nvSpPr>
        <p:spPr>
          <a:xfrm>
            <a:off x="552262" y="261022"/>
            <a:ext cx="2555250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60" panose="02030504000101010101" pitchFamily="18" charset="-127"/>
                <a:ea typeface="-윤고딕360" panose="02030504000101010101" pitchFamily="18" charset="-127"/>
              </a:rPr>
              <a:t>제도 소개</a:t>
            </a:r>
            <a:endParaRPr lang="ko-KR" altLang="en-US" sz="2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effectLst/>
              <a:latin typeface="-윤고딕360" panose="02030504000101010101" pitchFamily="18" charset="-127"/>
              <a:ea typeface="-윤고딕360" panose="02030504000101010101" pitchFamily="18" charset="-127"/>
            </a:endParaRPr>
          </a:p>
        </p:txBody>
      </p:sp>
      <p:pic>
        <p:nvPicPr>
          <p:cNvPr id="41" name="그림 40">
            <a:extLst>
              <a:ext uri="{FF2B5EF4-FFF2-40B4-BE49-F238E27FC236}">
                <a16:creationId xmlns:a16="http://schemas.microsoft.com/office/drawing/2014/main" id="{89B8E42E-92B6-4B4E-B162-B780CB0073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75220" y="320095"/>
            <a:ext cx="1381643" cy="223564"/>
          </a:xfrm>
          <a:prstGeom prst="rect">
            <a:avLst/>
          </a:prstGeom>
        </p:spPr>
      </p:pic>
      <p:sp>
        <p:nvSpPr>
          <p:cNvPr id="132" name="직사각형 131"/>
          <p:cNvSpPr/>
          <p:nvPr/>
        </p:nvSpPr>
        <p:spPr>
          <a:xfrm>
            <a:off x="-1" y="790272"/>
            <a:ext cx="9144001" cy="6067728"/>
          </a:xfrm>
          <a:prstGeom prst="rect">
            <a:avLst/>
          </a:prstGeom>
          <a:gradFill>
            <a:gsLst>
              <a:gs pos="100000">
                <a:srgbClr val="012966">
                  <a:alpha val="95000"/>
                </a:srgbClr>
              </a:gs>
              <a:gs pos="50000">
                <a:srgbClr val="044459">
                  <a:alpha val="70000"/>
                </a:srgbClr>
              </a:gs>
              <a:gs pos="0">
                <a:srgbClr val="065D4D">
                  <a:alpha val="95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1"/>
            <a:endParaRPr lang="ko-KR" altLang="en-US" dirty="0">
              <a:latin typeface="+mn-ea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09C70BB-13C1-4137-8B65-6A3CD2B50D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75220" y="320624"/>
            <a:ext cx="1381643" cy="223564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65D7BFC9-4174-4864-8981-B97F942B2A2F}"/>
              </a:ext>
            </a:extLst>
          </p:cNvPr>
          <p:cNvSpPr/>
          <p:nvPr/>
        </p:nvSpPr>
        <p:spPr>
          <a:xfrm>
            <a:off x="-1" y="359958"/>
            <a:ext cx="390653" cy="166699"/>
          </a:xfrm>
          <a:prstGeom prst="rect">
            <a:avLst/>
          </a:prstGeom>
          <a:gradFill>
            <a:gsLst>
              <a:gs pos="51000">
                <a:srgbClr val="009698"/>
              </a:gs>
              <a:gs pos="0">
                <a:srgbClr val="6FBA2C"/>
              </a:gs>
              <a:gs pos="100000">
                <a:srgbClr val="005BAA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accent1">
                    <a:alpha val="0"/>
                  </a:schemeClr>
                </a:solidFill>
              </a:ln>
              <a:latin typeface="-윤고딕360" panose="02030504000101010101" pitchFamily="18" charset="-127"/>
              <a:ea typeface="-윤고딕360" panose="02030504000101010101" pitchFamily="18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D22FEE88-D32A-4A83-99F8-99435E6A95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75220" y="322236"/>
            <a:ext cx="1381643" cy="21911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21674" y="6490806"/>
            <a:ext cx="6511290" cy="29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1100" dirty="0">
                <a:ln>
                  <a:solidFill>
                    <a:srgbClr val="C0C0C0">
                      <a:alpha val="0"/>
                    </a:srgbClr>
                  </a:solidFill>
                </a:ln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* </a:t>
            </a:r>
            <a:r>
              <a:rPr lang="ko-KR" altLang="en-US" sz="1100" dirty="0" err="1">
                <a:ln>
                  <a:solidFill>
                    <a:srgbClr val="C0C0C0">
                      <a:alpha val="0"/>
                    </a:srgbClr>
                  </a:solidFill>
                </a:ln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추진근거</a:t>
            </a:r>
            <a:r>
              <a:rPr lang="ko-KR" altLang="en-US" sz="1100" dirty="0">
                <a:ln>
                  <a:solidFill>
                    <a:srgbClr val="C0C0C0">
                      <a:alpha val="0"/>
                    </a:srgbClr>
                  </a:solidFill>
                </a:ln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100" dirty="0">
                <a:ln>
                  <a:solidFill>
                    <a:srgbClr val="C0C0C0">
                      <a:alpha val="0"/>
                    </a:srgbClr>
                  </a:solidFill>
                </a:ln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: </a:t>
            </a:r>
            <a:r>
              <a:rPr lang="ko-KR" altLang="en-US" sz="1100" dirty="0" err="1">
                <a:ln>
                  <a:solidFill>
                    <a:srgbClr val="C0C0C0">
                      <a:alpha val="0"/>
                    </a:srgbClr>
                  </a:solidFill>
                </a:ln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기획재정부</a:t>
            </a:r>
            <a:r>
              <a:rPr lang="ko-KR" altLang="en-US" sz="1100" dirty="0">
                <a:ln>
                  <a:solidFill>
                    <a:srgbClr val="C0C0C0">
                      <a:alpha val="0"/>
                    </a:srgbClr>
                  </a:solidFill>
                </a:ln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100" dirty="0">
                <a:ln>
                  <a:solidFill>
                    <a:srgbClr val="C0C0C0">
                      <a:alpha val="0"/>
                    </a:srgbClr>
                  </a:solidFill>
                </a:ln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“2022</a:t>
            </a:r>
            <a:r>
              <a:rPr lang="ko-KR" altLang="en-US" sz="1100" dirty="0">
                <a:ln>
                  <a:solidFill>
                    <a:srgbClr val="C0C0C0">
                      <a:alpha val="0"/>
                    </a:srgbClr>
                  </a:solidFill>
                </a:ln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년 민간</a:t>
            </a:r>
            <a:r>
              <a:rPr lang="en-US" altLang="ko-KR" sz="1100" dirty="0">
                <a:ln>
                  <a:solidFill>
                    <a:srgbClr val="C0C0C0">
                      <a:alpha val="0"/>
                    </a:srgbClr>
                  </a:solidFill>
                </a:ln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·</a:t>
            </a:r>
            <a:r>
              <a:rPr lang="ko-KR" altLang="en-US" sz="1100" dirty="0">
                <a:ln>
                  <a:solidFill>
                    <a:srgbClr val="C0C0C0">
                      <a:alpha val="0"/>
                    </a:srgbClr>
                  </a:solidFill>
                </a:ln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공공기관 협력 강화방안</a:t>
            </a:r>
            <a:r>
              <a:rPr lang="en-US" altLang="ko-KR" sz="1100" dirty="0">
                <a:ln>
                  <a:solidFill>
                    <a:srgbClr val="C0C0C0">
                      <a:alpha val="0"/>
                    </a:srgbClr>
                  </a:solidFill>
                </a:ln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”</a:t>
            </a:r>
          </a:p>
        </p:txBody>
      </p:sp>
      <p:sp>
        <p:nvSpPr>
          <p:cNvPr id="13" name="사각형: 둥근 모서리 166">
            <a:extLst>
              <a:ext uri="{FF2B5EF4-FFF2-40B4-BE49-F238E27FC236}">
                <a16:creationId xmlns:a16="http://schemas.microsoft.com/office/drawing/2014/main" id="{B6A12374-9E2C-45D2-A769-4E9016C87B06}"/>
              </a:ext>
            </a:extLst>
          </p:cNvPr>
          <p:cNvSpPr/>
          <p:nvPr/>
        </p:nvSpPr>
        <p:spPr>
          <a:xfrm>
            <a:off x="175573" y="895665"/>
            <a:ext cx="1907349" cy="1246569"/>
          </a:xfrm>
          <a:prstGeom prst="roundRect">
            <a:avLst>
              <a:gd name="adj" fmla="val 8642"/>
            </a:avLst>
          </a:prstGeom>
          <a:solidFill>
            <a:srgbClr val="FFFFFF">
              <a:alpha val="69804"/>
            </a:srgbClr>
          </a:solidFill>
          <a:ln w="9525">
            <a:solidFill>
              <a:schemeClr val="bg1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spc="-7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옥션고딕 B" panose="02000000000000000000" pitchFamily="2" charset="-127"/>
                <a:ea typeface="옥션고딕 B" panose="02000000000000000000" pitchFamily="2" charset="-127"/>
              </a:rPr>
              <a:t>K-</a:t>
            </a:r>
            <a:r>
              <a:rPr lang="ko-KR" altLang="en-US" b="1" spc="-7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옥션고딕 B" panose="02000000000000000000" pitchFamily="2" charset="-127"/>
                <a:ea typeface="옥션고딕 B" panose="02000000000000000000" pitchFamily="2" charset="-127"/>
              </a:rPr>
              <a:t>테스트베드란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A9AD9F64-F41A-41AD-B9E7-818A4159A2EB}"/>
              </a:ext>
            </a:extLst>
          </p:cNvPr>
          <p:cNvSpPr/>
          <p:nvPr/>
        </p:nvSpPr>
        <p:spPr>
          <a:xfrm>
            <a:off x="2184608" y="895666"/>
            <a:ext cx="6770888" cy="122540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200" dirty="0">
                <a:solidFill>
                  <a:srgbClr val="0083AD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 공공 </a:t>
            </a:r>
            <a:r>
              <a:rPr lang="en-US" altLang="ko-KR" sz="2200" kern="0" dirty="0">
                <a:solidFill>
                  <a:srgbClr val="0083AD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· </a:t>
            </a:r>
            <a:r>
              <a:rPr lang="ko-KR" altLang="en-US" sz="2200" kern="0" dirty="0">
                <a:solidFill>
                  <a:srgbClr val="0083AD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민간의 인프라를 </a:t>
            </a:r>
            <a:r>
              <a:rPr lang="ko-KR" altLang="en-US" sz="2200" kern="0" dirty="0">
                <a:solidFill>
                  <a:schemeClr val="tx1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개방하여 국내 중소 </a:t>
            </a:r>
            <a:r>
              <a:rPr lang="en-US" altLang="ko-KR" sz="2200" kern="0" dirty="0">
                <a:solidFill>
                  <a:schemeClr val="tx1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·  </a:t>
            </a:r>
            <a:r>
              <a:rPr lang="ko-KR" altLang="en-US" sz="2200" kern="0" dirty="0">
                <a:solidFill>
                  <a:schemeClr val="tx1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벤처</a:t>
            </a:r>
            <a:endParaRPr lang="en-US" altLang="ko-KR" sz="2200" kern="0" dirty="0">
              <a:solidFill>
                <a:schemeClr val="tx1"/>
              </a:solidFill>
              <a:latin typeface="옥션고딕 M" panose="02000000000000000000" pitchFamily="2" charset="-127"/>
              <a:ea typeface="옥션고딕 M" panose="02000000000000000000" pitchFamily="2" charset="-127"/>
            </a:endParaRPr>
          </a:p>
          <a:p>
            <a:r>
              <a:rPr lang="ko-KR" altLang="en-US" sz="2200" kern="0" dirty="0">
                <a:solidFill>
                  <a:schemeClr val="tx1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 기업의 현장 실증 및 판로확대까지 지원하는</a:t>
            </a:r>
            <a:r>
              <a:rPr lang="ko-KR" altLang="en-US" sz="2200" kern="0" dirty="0">
                <a:latin typeface="옥션고딕 M" panose="02000000000000000000" pitchFamily="2" charset="-127"/>
                <a:ea typeface="옥션고딕 M" panose="02000000000000000000" pitchFamily="2" charset="-127"/>
              </a:rPr>
              <a:t>  </a:t>
            </a:r>
            <a:endParaRPr lang="en-US" altLang="ko-KR" sz="2200" kern="0" dirty="0">
              <a:latin typeface="옥션고딕 M" panose="02000000000000000000" pitchFamily="2" charset="-127"/>
              <a:ea typeface="옥션고딕 M" panose="02000000000000000000" pitchFamily="2" charset="-127"/>
            </a:endParaRPr>
          </a:p>
          <a:p>
            <a:r>
              <a:rPr lang="ko-KR" altLang="en-US" sz="2200" kern="0" dirty="0">
                <a:solidFill>
                  <a:srgbClr val="0083AD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 국가 통합 플랫폼</a:t>
            </a:r>
            <a:endParaRPr lang="ko-KR" altLang="en-US" sz="2200" dirty="0">
              <a:ln>
                <a:solidFill>
                  <a:schemeClr val="accent1">
                    <a:alpha val="0"/>
                  </a:schemeClr>
                </a:solidFill>
              </a:ln>
              <a:latin typeface="-윤고딕340" panose="02030504000101010101" pitchFamily="18" charset="-127"/>
              <a:ea typeface="-윤고딕340" panose="02030504000101010101" pitchFamily="18" charset="-127"/>
            </a:endParaRPr>
          </a:p>
        </p:txBody>
      </p:sp>
      <p:sp>
        <p:nvSpPr>
          <p:cNvPr id="17" name="사각형: 둥근 모서리 172">
            <a:extLst>
              <a:ext uri="{FF2B5EF4-FFF2-40B4-BE49-F238E27FC236}">
                <a16:creationId xmlns:a16="http://schemas.microsoft.com/office/drawing/2014/main" id="{47C867A6-18B9-49CE-ACA6-134BADB1DD22}"/>
              </a:ext>
            </a:extLst>
          </p:cNvPr>
          <p:cNvSpPr/>
          <p:nvPr/>
        </p:nvSpPr>
        <p:spPr>
          <a:xfrm>
            <a:off x="166336" y="2397380"/>
            <a:ext cx="1907349" cy="1291898"/>
          </a:xfrm>
          <a:prstGeom prst="roundRect">
            <a:avLst>
              <a:gd name="adj" fmla="val 8642"/>
            </a:avLst>
          </a:prstGeom>
          <a:solidFill>
            <a:srgbClr val="FFFFFF">
              <a:alpha val="69804"/>
            </a:srgbClr>
          </a:solidFill>
          <a:ln w="9525">
            <a:solidFill>
              <a:schemeClr val="bg1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옥션고딕 B" panose="02000000000000000000" pitchFamily="2" charset="-127"/>
                <a:ea typeface="옥션고딕 B" panose="02000000000000000000" pitchFamily="2" charset="-127"/>
              </a:rPr>
              <a:t>목             적</a:t>
            </a:r>
            <a:endParaRPr lang="ko-KR" altLang="en-US" b="1" spc="-7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/>
              </a:solidFill>
              <a:latin typeface="옥션고딕 B" panose="02000000000000000000" pitchFamily="2" charset="-127"/>
              <a:ea typeface="옥션고딕 B" panose="02000000000000000000" pitchFamily="2" charset="-127"/>
            </a:endParaRPr>
          </a:p>
        </p:txBody>
      </p:sp>
      <p:sp>
        <p:nvSpPr>
          <p:cNvPr id="19" name="사각형: 둥근 모서리 175">
            <a:extLst>
              <a:ext uri="{FF2B5EF4-FFF2-40B4-BE49-F238E27FC236}">
                <a16:creationId xmlns:a16="http://schemas.microsoft.com/office/drawing/2014/main" id="{80B4C420-0F1D-4220-A5B6-BC467274631C}"/>
              </a:ext>
            </a:extLst>
          </p:cNvPr>
          <p:cNvSpPr/>
          <p:nvPr/>
        </p:nvSpPr>
        <p:spPr>
          <a:xfrm>
            <a:off x="175573" y="4816839"/>
            <a:ext cx="1907348" cy="1607973"/>
          </a:xfrm>
          <a:prstGeom prst="roundRect">
            <a:avLst>
              <a:gd name="adj" fmla="val 3711"/>
            </a:avLst>
          </a:prstGeom>
          <a:solidFill>
            <a:srgbClr val="FFFFFF">
              <a:alpha val="69804"/>
            </a:srgbClr>
          </a:solidFill>
          <a:ln w="9525">
            <a:solidFill>
              <a:schemeClr val="bg1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옥션고딕 B" panose="02000000000000000000" pitchFamily="2" charset="-127"/>
                <a:ea typeface="옥션고딕 B" panose="02000000000000000000" pitchFamily="2" charset="-127"/>
              </a:rPr>
              <a:t>지 원  내 용</a:t>
            </a:r>
          </a:p>
        </p:txBody>
      </p:sp>
      <p:graphicFrame>
        <p:nvGraphicFramePr>
          <p:cNvPr id="21" name="표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303226"/>
              </p:ext>
            </p:extLst>
          </p:nvPr>
        </p:nvGraphicFramePr>
        <p:xfrm>
          <a:off x="2195758" y="4867955"/>
          <a:ext cx="6770887" cy="1544113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3290642">
                  <a:extLst>
                    <a:ext uri="{9D8B030D-6E8A-4147-A177-3AD203B41FA5}">
                      <a16:colId xmlns:a16="http://schemas.microsoft.com/office/drawing/2014/main" val="1886924104"/>
                    </a:ext>
                  </a:extLst>
                </a:gridCol>
                <a:gridCol w="3480245">
                  <a:extLst>
                    <a:ext uri="{9D8B030D-6E8A-4147-A177-3AD203B41FA5}">
                      <a16:colId xmlns:a16="http://schemas.microsoft.com/office/drawing/2014/main" val="546457949"/>
                    </a:ext>
                  </a:extLst>
                </a:gridCol>
              </a:tblGrid>
              <a:tr h="35669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err="1">
                          <a:solidFill>
                            <a:sysClr val="windowText" lastClr="000000"/>
                          </a:solidFill>
                          <a:latin typeface="옥션고딕 M" panose="02000000000000000000" pitchFamily="2" charset="-127"/>
                          <a:ea typeface="옥션고딕 M" panose="02000000000000000000" pitchFamily="2" charset="-127"/>
                        </a:rPr>
                        <a:t>단순실증</a:t>
                      </a:r>
                      <a:endParaRPr lang="ko-KR" altLang="en-US" sz="1800" dirty="0">
                        <a:solidFill>
                          <a:sysClr val="windowText" lastClr="000000"/>
                        </a:solidFill>
                        <a:latin typeface="옥션고딕 M" panose="02000000000000000000" pitchFamily="2" charset="-127"/>
                        <a:ea typeface="옥션고딕 M" panose="020000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D6D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err="1">
                          <a:solidFill>
                            <a:sysClr val="windowText" lastClr="000000"/>
                          </a:solidFill>
                          <a:latin typeface="옥션고딕 M" panose="02000000000000000000" pitchFamily="2" charset="-127"/>
                          <a:ea typeface="옥션고딕 M" panose="02000000000000000000" pitchFamily="2" charset="-127"/>
                        </a:rPr>
                        <a:t>성능확인</a:t>
                      </a:r>
                      <a:endParaRPr lang="ko-KR" altLang="en-US" sz="1800" dirty="0">
                        <a:solidFill>
                          <a:sysClr val="windowText" lastClr="000000"/>
                        </a:solidFill>
                        <a:latin typeface="옥션고딕 M" panose="02000000000000000000" pitchFamily="2" charset="-127"/>
                        <a:ea typeface="옥션고딕 M" panose="020000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D6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045427"/>
                  </a:ext>
                </a:extLst>
              </a:tr>
              <a:tr h="117835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700" dirty="0" err="1">
                          <a:solidFill>
                            <a:sysClr val="windowText" lastClr="000000"/>
                          </a:solidFill>
                          <a:latin typeface="옥션고딕 M" panose="02000000000000000000" pitchFamily="2" charset="-127"/>
                          <a:ea typeface="옥션고딕 M" panose="02000000000000000000" pitchFamily="2" charset="-127"/>
                        </a:rPr>
                        <a:t>참여기관의</a:t>
                      </a:r>
                      <a:r>
                        <a:rPr lang="ko-KR" altLang="en-US" sz="1700" dirty="0">
                          <a:solidFill>
                            <a:sysClr val="windowText" lastClr="000000"/>
                          </a:solidFill>
                          <a:latin typeface="옥션고딕 M" panose="02000000000000000000" pitchFamily="2" charset="-127"/>
                          <a:ea typeface="옥션고딕 M" panose="02000000000000000000" pitchFamily="2" charset="-127"/>
                        </a:rPr>
                        <a:t> 실증 인프라를 활용</a:t>
                      </a:r>
                      <a:endParaRPr lang="en-US" altLang="ko-KR" sz="1700" dirty="0">
                        <a:solidFill>
                          <a:sysClr val="windowText" lastClr="000000"/>
                        </a:solidFill>
                        <a:latin typeface="옥션고딕 M" panose="02000000000000000000" pitchFamily="2" charset="-127"/>
                        <a:ea typeface="옥션고딕 M" panose="02000000000000000000" pitchFamily="2" charset="-127"/>
                      </a:endParaRPr>
                    </a:p>
                    <a:p>
                      <a:pPr latinLnBrk="1"/>
                      <a:r>
                        <a:rPr lang="ko-KR" altLang="en-US" sz="1700" dirty="0">
                          <a:solidFill>
                            <a:sysClr val="windowText" lastClr="000000"/>
                          </a:solidFill>
                          <a:latin typeface="옥션고딕 M" panose="02000000000000000000" pitchFamily="2" charset="-127"/>
                          <a:ea typeface="옥션고딕 M" panose="02000000000000000000" pitchFamily="2" charset="-127"/>
                        </a:rPr>
                        <a:t>하여 기업이 자체 실증 테스트 </a:t>
                      </a:r>
                      <a:endParaRPr lang="en-US" altLang="ko-KR" sz="1700" dirty="0">
                        <a:solidFill>
                          <a:sysClr val="windowText" lastClr="000000"/>
                        </a:solidFill>
                        <a:latin typeface="옥션고딕 M" panose="02000000000000000000" pitchFamily="2" charset="-127"/>
                        <a:ea typeface="옥션고딕 M" panose="02000000000000000000" pitchFamily="2" charset="-127"/>
                      </a:endParaRPr>
                    </a:p>
                    <a:p>
                      <a:pPr latinLnBrk="1"/>
                      <a:r>
                        <a:rPr lang="ko-KR" altLang="en-US" sz="1700" dirty="0">
                          <a:solidFill>
                            <a:sysClr val="windowText" lastClr="000000"/>
                          </a:solidFill>
                          <a:latin typeface="옥션고딕 M" panose="02000000000000000000" pitchFamily="2" charset="-127"/>
                          <a:ea typeface="옥션고딕 M" panose="02000000000000000000" pitchFamily="2" charset="-127"/>
                        </a:rPr>
                        <a:t>시행 후 결과 도출 및 종료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D6DA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700" dirty="0" err="1">
                          <a:solidFill>
                            <a:sysClr val="windowText" lastClr="000000"/>
                          </a:solidFill>
                          <a:latin typeface="옥션고딕 M" panose="02000000000000000000" pitchFamily="2" charset="-127"/>
                          <a:ea typeface="옥션고딕 M" panose="02000000000000000000" pitchFamily="2" charset="-127"/>
                        </a:rPr>
                        <a:t>참여기관의</a:t>
                      </a:r>
                      <a:r>
                        <a:rPr lang="ko-KR" altLang="en-US" sz="1700" dirty="0">
                          <a:solidFill>
                            <a:sysClr val="windowText" lastClr="000000"/>
                          </a:solidFill>
                          <a:latin typeface="옥션고딕 M" panose="02000000000000000000" pitchFamily="2" charset="-127"/>
                          <a:ea typeface="옥션고딕 M" panose="02000000000000000000" pitchFamily="2" charset="-127"/>
                        </a:rPr>
                        <a:t> 실증 인프라를 활용하여</a:t>
                      </a:r>
                      <a:r>
                        <a:rPr lang="en-US" altLang="ko-KR" sz="1700" dirty="0">
                          <a:solidFill>
                            <a:sysClr val="windowText" lastClr="000000"/>
                          </a:solidFill>
                          <a:latin typeface="옥션고딕 M" panose="02000000000000000000" pitchFamily="2" charset="-127"/>
                          <a:ea typeface="옥션고딕 M" panose="02000000000000000000" pitchFamily="2" charset="-127"/>
                        </a:rPr>
                        <a:t> </a:t>
                      </a:r>
                      <a:r>
                        <a:rPr lang="ko-KR" altLang="en-US" sz="1700" dirty="0">
                          <a:solidFill>
                            <a:sysClr val="windowText" lastClr="000000"/>
                          </a:solidFill>
                          <a:latin typeface="옥션고딕 M" panose="02000000000000000000" pitchFamily="2" charset="-127"/>
                          <a:ea typeface="옥션고딕 M" panose="02000000000000000000" pitchFamily="2" charset="-127"/>
                        </a:rPr>
                        <a:t>기업의 자체 </a:t>
                      </a:r>
                      <a:r>
                        <a:rPr lang="ko-KR" altLang="en-US" sz="1700" dirty="0" err="1">
                          <a:solidFill>
                            <a:sysClr val="windowText" lastClr="000000"/>
                          </a:solidFill>
                          <a:latin typeface="옥션고딕 M" panose="02000000000000000000" pitchFamily="2" charset="-127"/>
                          <a:ea typeface="옥션고딕 M" panose="02000000000000000000" pitchFamily="2" charset="-127"/>
                        </a:rPr>
                        <a:t>실증시행</a:t>
                      </a:r>
                      <a:r>
                        <a:rPr lang="ko-KR" altLang="en-US" sz="1700" dirty="0">
                          <a:solidFill>
                            <a:sysClr val="windowText" lastClr="000000"/>
                          </a:solidFill>
                          <a:latin typeface="옥션고딕 M" panose="02000000000000000000" pitchFamily="2" charset="-127"/>
                          <a:ea typeface="옥션고딕 M" panose="02000000000000000000" pitchFamily="2" charset="-127"/>
                        </a:rPr>
                        <a:t> 후 기관의 </a:t>
                      </a:r>
                      <a:endParaRPr lang="en-US" altLang="ko-KR" sz="1700" dirty="0">
                        <a:solidFill>
                          <a:sysClr val="windowText" lastClr="000000"/>
                        </a:solidFill>
                        <a:latin typeface="옥션고딕 M" panose="02000000000000000000" pitchFamily="2" charset="-127"/>
                        <a:ea typeface="옥션고딕 M" panose="02000000000000000000" pitchFamily="2" charset="-127"/>
                      </a:endParaRPr>
                    </a:p>
                    <a:p>
                      <a:pPr latinLnBrk="1"/>
                      <a:r>
                        <a:rPr lang="ko-KR" altLang="en-US" sz="1700" dirty="0">
                          <a:solidFill>
                            <a:sysClr val="windowText" lastClr="000000"/>
                          </a:solidFill>
                          <a:latin typeface="옥션고딕 M" panose="02000000000000000000" pitchFamily="2" charset="-127"/>
                          <a:ea typeface="옥션고딕 M" panose="02000000000000000000" pitchFamily="2" charset="-127"/>
                        </a:rPr>
                        <a:t>평가를 거쳐 </a:t>
                      </a:r>
                      <a:r>
                        <a:rPr lang="ko-KR" altLang="en-US" sz="1700" dirty="0" err="1">
                          <a:solidFill>
                            <a:sysClr val="windowText" lastClr="000000"/>
                          </a:solidFill>
                          <a:latin typeface="옥션고딕 M" panose="02000000000000000000" pitchFamily="2" charset="-127"/>
                          <a:ea typeface="옥션고딕 M" panose="02000000000000000000" pitchFamily="2" charset="-127"/>
                        </a:rPr>
                        <a:t>성능확인서</a:t>
                      </a:r>
                      <a:r>
                        <a:rPr lang="ko-KR" altLang="en-US" sz="1700" dirty="0">
                          <a:solidFill>
                            <a:sysClr val="windowText" lastClr="000000"/>
                          </a:solidFill>
                          <a:latin typeface="옥션고딕 M" panose="02000000000000000000" pitchFamily="2" charset="-127"/>
                          <a:ea typeface="옥션고딕 M" panose="02000000000000000000" pitchFamily="2" charset="-127"/>
                        </a:rPr>
                        <a:t> 발급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D6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225719"/>
                  </a:ext>
                </a:extLst>
              </a:tr>
            </a:tbl>
          </a:graphicData>
        </a:graphic>
      </p:graphicFrame>
      <p:sp>
        <p:nvSpPr>
          <p:cNvPr id="24" name="사각형: 둥근 모서리 172">
            <a:extLst>
              <a:ext uri="{FF2B5EF4-FFF2-40B4-BE49-F238E27FC236}">
                <a16:creationId xmlns:a16="http://schemas.microsoft.com/office/drawing/2014/main" id="{47C867A6-18B9-49CE-ACA6-134BADB1DD22}"/>
              </a:ext>
            </a:extLst>
          </p:cNvPr>
          <p:cNvSpPr/>
          <p:nvPr/>
        </p:nvSpPr>
        <p:spPr>
          <a:xfrm>
            <a:off x="157100" y="3964270"/>
            <a:ext cx="1907349" cy="596049"/>
          </a:xfrm>
          <a:prstGeom prst="roundRect">
            <a:avLst>
              <a:gd name="adj" fmla="val 8642"/>
            </a:avLst>
          </a:prstGeom>
          <a:solidFill>
            <a:srgbClr val="FFFFFF">
              <a:alpha val="69804"/>
            </a:srgbClr>
          </a:solidFill>
          <a:ln w="9525">
            <a:solidFill>
              <a:schemeClr val="bg1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옥션고딕 B" panose="02000000000000000000" pitchFamily="2" charset="-127"/>
                <a:ea typeface="옥션고딕 B" panose="02000000000000000000" pitchFamily="2" charset="-127"/>
              </a:rPr>
              <a:t>대             상</a:t>
            </a:r>
            <a:endParaRPr lang="ko-KR" altLang="en-US" b="1" spc="-7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/>
              </a:solidFill>
              <a:latin typeface="옥션고딕 B" panose="02000000000000000000" pitchFamily="2" charset="-127"/>
              <a:ea typeface="옥션고딕 B" panose="02000000000000000000" pitchFamily="2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A9AD9F64-F41A-41AD-B9E7-818A4159A2EB}"/>
              </a:ext>
            </a:extLst>
          </p:cNvPr>
          <p:cNvSpPr/>
          <p:nvPr/>
        </p:nvSpPr>
        <p:spPr>
          <a:xfrm>
            <a:off x="2186521" y="2397379"/>
            <a:ext cx="6770888" cy="129189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ko-KR" altLang="en-US" sz="2200" b="1" spc="-7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83AD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 </a:t>
            </a:r>
            <a:r>
              <a:rPr lang="ko-KR" altLang="en-US" sz="2200" spc="-7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83AD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정보원이 보유중인 기술 및 인프라</a:t>
            </a:r>
            <a:r>
              <a:rPr lang="ko-KR" altLang="en-US" sz="2200" spc="-7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를 </a:t>
            </a:r>
            <a:r>
              <a:rPr lang="ko-KR" altLang="en-US" sz="2200" spc="-7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83AD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벤처</a:t>
            </a:r>
            <a:r>
              <a:rPr lang="en-US" altLang="ko-KR" sz="2200" spc="-7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83AD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, </a:t>
            </a:r>
            <a:r>
              <a:rPr lang="ko-KR" altLang="en-US" sz="2200" spc="-7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83AD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스타트업</a:t>
            </a:r>
            <a:r>
              <a:rPr lang="ko-KR" altLang="en-US" sz="2200" spc="-7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83AD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            </a:t>
            </a:r>
            <a:endParaRPr lang="en-US" altLang="ko-KR" sz="2200" spc="-7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0083AD"/>
              </a:solidFill>
              <a:latin typeface="옥션고딕 M" panose="02000000000000000000" pitchFamily="2" charset="-127"/>
              <a:ea typeface="옥션고딕 M" panose="02000000000000000000" pitchFamily="2" charset="-127"/>
            </a:endParaRPr>
          </a:p>
          <a:p>
            <a:pPr>
              <a:lnSpc>
                <a:spcPct val="110000"/>
              </a:lnSpc>
            </a:pPr>
            <a:r>
              <a:rPr lang="en-US" altLang="ko-KR" sz="2200" spc="-7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83AD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 </a:t>
            </a:r>
            <a:r>
              <a:rPr lang="ko-KR" altLang="en-US" sz="2200" spc="-7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83AD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기업</a:t>
            </a:r>
            <a:r>
              <a:rPr lang="ko-KR" altLang="en-US" sz="2200" spc="-7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에 </a:t>
            </a:r>
            <a:r>
              <a:rPr lang="ko-KR" altLang="en-US" sz="2200" spc="-7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83AD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테스트베드로 제공</a:t>
            </a:r>
            <a:r>
              <a:rPr lang="ko-KR" altLang="en-US" sz="2200" spc="-7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하여 현장 실증 기회 등 </a:t>
            </a:r>
            <a:endParaRPr lang="en-US" altLang="ko-KR" sz="2200" spc="-7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/>
              </a:solidFill>
              <a:latin typeface="옥션고딕 M" panose="02000000000000000000" pitchFamily="2" charset="-127"/>
              <a:ea typeface="옥션고딕 M" panose="02000000000000000000" pitchFamily="2" charset="-127"/>
            </a:endParaRPr>
          </a:p>
          <a:p>
            <a:pPr>
              <a:lnSpc>
                <a:spcPct val="110000"/>
              </a:lnSpc>
            </a:pPr>
            <a:r>
              <a:rPr lang="ko-KR" altLang="en-US" sz="2200" spc="-7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 성장 경로 지원</a:t>
            </a: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A9AD9F64-F41A-41AD-B9E7-818A4159A2EB}"/>
              </a:ext>
            </a:extLst>
          </p:cNvPr>
          <p:cNvSpPr/>
          <p:nvPr/>
        </p:nvSpPr>
        <p:spPr>
          <a:xfrm>
            <a:off x="2177285" y="3964271"/>
            <a:ext cx="6770888" cy="59604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en-US" altLang="ko-KR" sz="2200" b="1" spc="-7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 </a:t>
            </a:r>
            <a:r>
              <a:rPr lang="en-US" altLang="ko-KR" sz="2200" spc="-7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K-</a:t>
            </a:r>
            <a:r>
              <a:rPr lang="ko-KR" altLang="en-US" sz="2200" spc="-7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테스트베드 참여를 희망하는 기업은 누구나 참여 가능</a:t>
            </a:r>
          </a:p>
        </p:txBody>
      </p:sp>
    </p:spTree>
    <p:extLst>
      <p:ext uri="{BB962C8B-B14F-4D97-AF65-F5344CB8AC3E}">
        <p14:creationId xmlns:p14="http://schemas.microsoft.com/office/powerpoint/2010/main" val="414307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직사각형 169"/>
          <p:cNvSpPr/>
          <p:nvPr/>
        </p:nvSpPr>
        <p:spPr>
          <a:xfrm>
            <a:off x="0" y="0"/>
            <a:ext cx="9144000" cy="772160"/>
          </a:xfrm>
          <a:prstGeom prst="rect">
            <a:avLst/>
          </a:prstGeom>
          <a:gradFill>
            <a:gsLst>
              <a:gs pos="100000">
                <a:srgbClr val="012966">
                  <a:alpha val="95000"/>
                </a:srgbClr>
              </a:gs>
              <a:gs pos="50000">
                <a:srgbClr val="044459">
                  <a:alpha val="70000"/>
                </a:srgbClr>
              </a:gs>
              <a:gs pos="0">
                <a:srgbClr val="065D4D">
                  <a:alpha val="95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1"/>
            <a:endParaRPr lang="ko-KR" altLang="en-US" dirty="0">
              <a:latin typeface="-윤고딕360" panose="02030504000101010101" pitchFamily="18" charset="-127"/>
              <a:ea typeface="-윤고딕360" panose="02030504000101010101" pitchFamily="18" charset="-127"/>
            </a:endParaRPr>
          </a:p>
        </p:txBody>
      </p:sp>
      <p:sp>
        <p:nvSpPr>
          <p:cNvPr id="240" name="직사각형 239">
            <a:extLst>
              <a:ext uri="{FF2B5EF4-FFF2-40B4-BE49-F238E27FC236}">
                <a16:creationId xmlns:a16="http://schemas.microsoft.com/office/drawing/2014/main" id="{B5137326-AAC5-46B5-ADBC-0E71F436FF8E}"/>
              </a:ext>
            </a:extLst>
          </p:cNvPr>
          <p:cNvSpPr/>
          <p:nvPr/>
        </p:nvSpPr>
        <p:spPr>
          <a:xfrm>
            <a:off x="-1" y="359958"/>
            <a:ext cx="390653" cy="166699"/>
          </a:xfrm>
          <a:prstGeom prst="rect">
            <a:avLst/>
          </a:prstGeom>
          <a:gradFill>
            <a:gsLst>
              <a:gs pos="51000">
                <a:srgbClr val="009698"/>
              </a:gs>
              <a:gs pos="0">
                <a:srgbClr val="6FBA2C"/>
              </a:gs>
              <a:gs pos="100000">
                <a:srgbClr val="005BAA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-윤고딕340" panose="02030504000101010101" pitchFamily="18" charset="-127"/>
              <a:ea typeface="-윤고딕340" panose="02030504000101010101" pitchFamily="18" charset="-127"/>
            </a:endParaRP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112A997D-AB74-422F-94F8-3E383C87136B}"/>
              </a:ext>
            </a:extLst>
          </p:cNvPr>
          <p:cNvSpPr txBox="1"/>
          <p:nvPr/>
        </p:nvSpPr>
        <p:spPr>
          <a:xfrm>
            <a:off x="552262" y="261022"/>
            <a:ext cx="2555250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just"/>
            <a:r>
              <a: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60" panose="02030504000101010101" pitchFamily="18" charset="-127"/>
                <a:ea typeface="-윤고딕360" panose="02030504000101010101" pitchFamily="18" charset="-127"/>
              </a:rPr>
              <a:t>추진 경과</a:t>
            </a:r>
          </a:p>
        </p:txBody>
      </p:sp>
      <p:pic>
        <p:nvPicPr>
          <p:cNvPr id="41" name="그림 40">
            <a:extLst>
              <a:ext uri="{FF2B5EF4-FFF2-40B4-BE49-F238E27FC236}">
                <a16:creationId xmlns:a16="http://schemas.microsoft.com/office/drawing/2014/main" id="{89B8E42E-92B6-4B4E-B162-B780CB0073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75220" y="320095"/>
            <a:ext cx="1381643" cy="223564"/>
          </a:xfrm>
          <a:prstGeom prst="rect">
            <a:avLst/>
          </a:prstGeom>
        </p:spPr>
      </p:pic>
      <p:sp>
        <p:nvSpPr>
          <p:cNvPr id="132" name="직사각형 131"/>
          <p:cNvSpPr/>
          <p:nvPr/>
        </p:nvSpPr>
        <p:spPr>
          <a:xfrm>
            <a:off x="-1" y="790272"/>
            <a:ext cx="9144001" cy="6067728"/>
          </a:xfrm>
          <a:prstGeom prst="rect">
            <a:avLst/>
          </a:prstGeom>
          <a:gradFill>
            <a:gsLst>
              <a:gs pos="100000">
                <a:srgbClr val="012966">
                  <a:alpha val="95000"/>
                </a:srgbClr>
              </a:gs>
              <a:gs pos="50000">
                <a:srgbClr val="044459">
                  <a:alpha val="70000"/>
                </a:srgbClr>
              </a:gs>
              <a:gs pos="0">
                <a:srgbClr val="065D4D">
                  <a:alpha val="95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1"/>
            <a:endParaRPr lang="ko-KR" altLang="en-US" dirty="0">
              <a:latin typeface="+mn-ea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09C70BB-13C1-4137-8B65-6A3CD2B50D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75220" y="320624"/>
            <a:ext cx="1381643" cy="223564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65D7BFC9-4174-4864-8981-B97F942B2A2F}"/>
              </a:ext>
            </a:extLst>
          </p:cNvPr>
          <p:cNvSpPr/>
          <p:nvPr/>
        </p:nvSpPr>
        <p:spPr>
          <a:xfrm>
            <a:off x="-1" y="359958"/>
            <a:ext cx="390653" cy="166699"/>
          </a:xfrm>
          <a:prstGeom prst="rect">
            <a:avLst/>
          </a:prstGeom>
          <a:gradFill>
            <a:gsLst>
              <a:gs pos="51000">
                <a:srgbClr val="009698"/>
              </a:gs>
              <a:gs pos="0">
                <a:srgbClr val="6FBA2C"/>
              </a:gs>
              <a:gs pos="100000">
                <a:srgbClr val="005BAA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accent1">
                    <a:alpha val="0"/>
                  </a:schemeClr>
                </a:solidFill>
              </a:ln>
              <a:latin typeface="-윤고딕360" panose="02030504000101010101" pitchFamily="18" charset="-127"/>
              <a:ea typeface="-윤고딕360" panose="02030504000101010101" pitchFamily="18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D22FEE88-D32A-4A83-99F8-99435E6A95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75220" y="322236"/>
            <a:ext cx="1381643" cy="219115"/>
          </a:xfrm>
          <a:prstGeom prst="rect">
            <a:avLst/>
          </a:prstGeom>
        </p:spPr>
      </p:pic>
      <p:sp>
        <p:nvSpPr>
          <p:cNvPr id="60" name="직사각형 59"/>
          <p:cNvSpPr/>
          <p:nvPr/>
        </p:nvSpPr>
        <p:spPr>
          <a:xfrm>
            <a:off x="223033" y="1008391"/>
            <a:ext cx="8712004" cy="563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470871" y="3169680"/>
            <a:ext cx="8109527" cy="1012798"/>
            <a:chOff x="768275" y="2861856"/>
            <a:chExt cx="7093723" cy="1012798"/>
          </a:xfrm>
        </p:grpSpPr>
        <p:sp>
          <p:nvSpPr>
            <p:cNvPr id="61" name="Chevron 2">
              <a:extLst>
                <a:ext uri="{FF2B5EF4-FFF2-40B4-BE49-F238E27FC236}">
                  <a16:creationId xmlns:a16="http://schemas.microsoft.com/office/drawing/2014/main" id="{F24958C8-E650-4A9D-9A66-B1529F07BF34}"/>
                </a:ext>
              </a:extLst>
            </p:cNvPr>
            <p:cNvSpPr/>
            <p:nvPr/>
          </p:nvSpPr>
          <p:spPr>
            <a:xfrm>
              <a:off x="768275" y="2866542"/>
              <a:ext cx="872068" cy="1008112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옥션고딕 M" panose="02000000000000000000" pitchFamily="2" charset="-127"/>
                <a:ea typeface="옥션고딕 M" panose="02000000000000000000" pitchFamily="2" charset="-127"/>
              </a:endParaRPr>
            </a:p>
          </p:txBody>
        </p:sp>
        <p:sp>
          <p:nvSpPr>
            <p:cNvPr id="62" name="Chevron 3">
              <a:extLst>
                <a:ext uri="{FF2B5EF4-FFF2-40B4-BE49-F238E27FC236}">
                  <a16:creationId xmlns:a16="http://schemas.microsoft.com/office/drawing/2014/main" id="{EDA3B33F-9005-410E-B91E-71214D7890E5}"/>
                </a:ext>
              </a:extLst>
            </p:cNvPr>
            <p:cNvSpPr/>
            <p:nvPr/>
          </p:nvSpPr>
          <p:spPr>
            <a:xfrm>
              <a:off x="1629124" y="3029875"/>
              <a:ext cx="581379" cy="672074"/>
            </a:xfrm>
            <a:prstGeom prst="chevron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옥션고딕 M" panose="02000000000000000000" pitchFamily="2" charset="-127"/>
                <a:ea typeface="옥션고딕 M" panose="02000000000000000000" pitchFamily="2" charset="-127"/>
              </a:endParaRPr>
            </a:p>
          </p:txBody>
        </p:sp>
        <p:sp>
          <p:nvSpPr>
            <p:cNvPr id="63" name="Chevron 4">
              <a:extLst>
                <a:ext uri="{FF2B5EF4-FFF2-40B4-BE49-F238E27FC236}">
                  <a16:creationId xmlns:a16="http://schemas.microsoft.com/office/drawing/2014/main" id="{CE4C35DB-1DCC-4ABF-8545-47C502589CC2}"/>
                </a:ext>
              </a:extLst>
            </p:cNvPr>
            <p:cNvSpPr/>
            <p:nvPr/>
          </p:nvSpPr>
          <p:spPr>
            <a:xfrm>
              <a:off x="2201942" y="3029875"/>
              <a:ext cx="581379" cy="672074"/>
            </a:xfrm>
            <a:prstGeom prst="chevron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옥션고딕 M" panose="02000000000000000000" pitchFamily="2" charset="-127"/>
                <a:ea typeface="옥션고딕 M" panose="02000000000000000000" pitchFamily="2" charset="-127"/>
              </a:endParaRPr>
            </a:p>
          </p:txBody>
        </p:sp>
        <p:sp>
          <p:nvSpPr>
            <p:cNvPr id="64" name="Chevron 6">
              <a:extLst>
                <a:ext uri="{FF2B5EF4-FFF2-40B4-BE49-F238E27FC236}">
                  <a16:creationId xmlns:a16="http://schemas.microsoft.com/office/drawing/2014/main" id="{0F17BB9A-92D0-43B4-8AB2-4AA41EF98BC7}"/>
                </a:ext>
              </a:extLst>
            </p:cNvPr>
            <p:cNvSpPr/>
            <p:nvPr/>
          </p:nvSpPr>
          <p:spPr>
            <a:xfrm>
              <a:off x="2815796" y="2861856"/>
              <a:ext cx="872068" cy="1008112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옥션고딕 M" panose="02000000000000000000" pitchFamily="2" charset="-127"/>
                <a:ea typeface="옥션고딕 M" panose="02000000000000000000" pitchFamily="2" charset="-127"/>
              </a:endParaRPr>
            </a:p>
          </p:txBody>
        </p:sp>
        <p:sp>
          <p:nvSpPr>
            <p:cNvPr id="65" name="Chevron 7">
              <a:extLst>
                <a:ext uri="{FF2B5EF4-FFF2-40B4-BE49-F238E27FC236}">
                  <a16:creationId xmlns:a16="http://schemas.microsoft.com/office/drawing/2014/main" id="{764AE2C6-7069-4333-8535-441EBDBEA6F1}"/>
                </a:ext>
              </a:extLst>
            </p:cNvPr>
            <p:cNvSpPr/>
            <p:nvPr/>
          </p:nvSpPr>
          <p:spPr>
            <a:xfrm>
              <a:off x="3676645" y="3034561"/>
              <a:ext cx="581379" cy="672074"/>
            </a:xfrm>
            <a:prstGeom prst="chevron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옥션고딕 M" panose="02000000000000000000" pitchFamily="2" charset="-127"/>
                <a:ea typeface="옥션고딕 M" panose="02000000000000000000" pitchFamily="2" charset="-127"/>
              </a:endParaRPr>
            </a:p>
          </p:txBody>
        </p:sp>
        <p:sp>
          <p:nvSpPr>
            <p:cNvPr id="66" name="Chevron 8">
              <a:extLst>
                <a:ext uri="{FF2B5EF4-FFF2-40B4-BE49-F238E27FC236}">
                  <a16:creationId xmlns:a16="http://schemas.microsoft.com/office/drawing/2014/main" id="{4F6F0885-A3B6-4590-9223-79E677199C3F}"/>
                </a:ext>
              </a:extLst>
            </p:cNvPr>
            <p:cNvSpPr/>
            <p:nvPr/>
          </p:nvSpPr>
          <p:spPr>
            <a:xfrm>
              <a:off x="4249463" y="3034561"/>
              <a:ext cx="581379" cy="672074"/>
            </a:xfrm>
            <a:prstGeom prst="chevron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옥션고딕 M" panose="02000000000000000000" pitchFamily="2" charset="-127"/>
                <a:ea typeface="옥션고딕 M" panose="02000000000000000000" pitchFamily="2" charset="-127"/>
              </a:endParaRPr>
            </a:p>
          </p:txBody>
        </p:sp>
        <p:sp>
          <p:nvSpPr>
            <p:cNvPr id="67" name="Chevron 10">
              <a:extLst>
                <a:ext uri="{FF2B5EF4-FFF2-40B4-BE49-F238E27FC236}">
                  <a16:creationId xmlns:a16="http://schemas.microsoft.com/office/drawing/2014/main" id="{EC2B8429-3626-4CCF-8C32-CA8BA7D2D4F1}"/>
                </a:ext>
              </a:extLst>
            </p:cNvPr>
            <p:cNvSpPr/>
            <p:nvPr/>
          </p:nvSpPr>
          <p:spPr>
            <a:xfrm>
              <a:off x="4829690" y="2866542"/>
              <a:ext cx="872068" cy="1008112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옥션고딕 M" panose="02000000000000000000" pitchFamily="2" charset="-127"/>
                <a:ea typeface="옥션고딕 M" panose="02000000000000000000" pitchFamily="2" charset="-127"/>
              </a:endParaRPr>
            </a:p>
          </p:txBody>
        </p:sp>
        <p:sp>
          <p:nvSpPr>
            <p:cNvPr id="68" name="Chevron 11">
              <a:extLst>
                <a:ext uri="{FF2B5EF4-FFF2-40B4-BE49-F238E27FC236}">
                  <a16:creationId xmlns:a16="http://schemas.microsoft.com/office/drawing/2014/main" id="{3AAF1FFA-4E19-4323-8E43-5BC93934E480}"/>
                </a:ext>
              </a:extLst>
            </p:cNvPr>
            <p:cNvSpPr/>
            <p:nvPr/>
          </p:nvSpPr>
          <p:spPr>
            <a:xfrm>
              <a:off x="5690539" y="3018942"/>
              <a:ext cx="581379" cy="672074"/>
            </a:xfrm>
            <a:prstGeom prst="chevron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옥션고딕 M" panose="02000000000000000000" pitchFamily="2" charset="-127"/>
                <a:ea typeface="옥션고딕 M" panose="02000000000000000000" pitchFamily="2" charset="-127"/>
              </a:endParaRPr>
            </a:p>
          </p:txBody>
        </p:sp>
        <p:sp>
          <p:nvSpPr>
            <p:cNvPr id="69" name="Chevron 13">
              <a:extLst>
                <a:ext uri="{FF2B5EF4-FFF2-40B4-BE49-F238E27FC236}">
                  <a16:creationId xmlns:a16="http://schemas.microsoft.com/office/drawing/2014/main" id="{3321C542-2788-42C8-8B34-D3615BB9FFD2}"/>
                </a:ext>
              </a:extLst>
            </p:cNvPr>
            <p:cNvSpPr/>
            <p:nvPr/>
          </p:nvSpPr>
          <p:spPr>
            <a:xfrm>
              <a:off x="6405615" y="3018942"/>
              <a:ext cx="581379" cy="672074"/>
            </a:xfrm>
            <a:prstGeom prst="chevron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옥션고딕 M" panose="02000000000000000000" pitchFamily="2" charset="-127"/>
                <a:ea typeface="옥션고딕 M" panose="02000000000000000000" pitchFamily="2" charset="-127"/>
              </a:endParaRPr>
            </a:p>
          </p:txBody>
        </p:sp>
        <p:sp>
          <p:nvSpPr>
            <p:cNvPr id="70" name="Chevron 14">
              <a:extLst>
                <a:ext uri="{FF2B5EF4-FFF2-40B4-BE49-F238E27FC236}">
                  <a16:creationId xmlns:a16="http://schemas.microsoft.com/office/drawing/2014/main" id="{6B13F412-829C-447D-8436-7D449E309853}"/>
                </a:ext>
              </a:extLst>
            </p:cNvPr>
            <p:cNvSpPr/>
            <p:nvPr/>
          </p:nvSpPr>
          <p:spPr>
            <a:xfrm>
              <a:off x="6989930" y="2866542"/>
              <a:ext cx="872068" cy="1008112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옥션고딕 M" panose="02000000000000000000" pitchFamily="2" charset="-127"/>
                <a:ea typeface="옥션고딕 M" panose="02000000000000000000" pitchFamily="2" charset="-127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369255" y="1760502"/>
            <a:ext cx="2031664" cy="697206"/>
            <a:chOff x="408066" y="1874853"/>
            <a:chExt cx="2031664" cy="697206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75DF0D6-E1B3-43C0-8DE4-2CEF53E8FDD2}"/>
                </a:ext>
              </a:extLst>
            </p:cNvPr>
            <p:cNvSpPr txBox="1"/>
            <p:nvPr/>
          </p:nvSpPr>
          <p:spPr>
            <a:xfrm>
              <a:off x="424684" y="1874853"/>
              <a:ext cx="2015046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옥션고딕 M" panose="02000000000000000000" pitchFamily="2" charset="-127"/>
                  <a:ea typeface="옥션고딕 M" panose="02000000000000000000" pitchFamily="2" charset="-127"/>
                </a:rPr>
                <a:t>2020.12.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옥션고딕 M" panose="02000000000000000000" pitchFamily="2" charset="-127"/>
                <a:ea typeface="옥션고딕 M" panose="02000000000000000000" pitchFamily="2" charset="-127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D60FCDC1-2642-4FA6-92C3-3D54E86AF400}"/>
                </a:ext>
              </a:extLst>
            </p:cNvPr>
            <p:cNvSpPr txBox="1"/>
            <p:nvPr/>
          </p:nvSpPr>
          <p:spPr>
            <a:xfrm>
              <a:off x="408066" y="2295060"/>
              <a:ext cx="20150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옥션고딕 M" panose="02000000000000000000" pitchFamily="2" charset="-127"/>
                <a:ea typeface="옥션고딕 M" panose="02000000000000000000" pitchFamily="2" charset="-127"/>
              </a:endParaRP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48813E2C-B3FB-486B-9EC3-85CE2062AD5B}"/>
              </a:ext>
            </a:extLst>
          </p:cNvPr>
          <p:cNvSpPr txBox="1"/>
          <p:nvPr/>
        </p:nvSpPr>
        <p:spPr>
          <a:xfrm>
            <a:off x="2389904" y="4433850"/>
            <a:ext cx="197160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2021.06.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옥션고딕 M" panose="02000000000000000000" pitchFamily="2" charset="-127"/>
              <a:ea typeface="옥션고딕 M" panose="02000000000000000000" pitchFamily="2" charset="-127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35C74FF-057F-4E61-8651-8536DBCE9D23}"/>
              </a:ext>
            </a:extLst>
          </p:cNvPr>
          <p:cNvSpPr txBox="1"/>
          <p:nvPr/>
        </p:nvSpPr>
        <p:spPr>
          <a:xfrm>
            <a:off x="6616974" y="4424141"/>
            <a:ext cx="172706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2023.6.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옥션고딕 M" panose="02000000000000000000" pitchFamily="2" charset="-127"/>
              <a:ea typeface="옥션고딕 M" panose="02000000000000000000" pitchFamily="2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B32C3A4-DFD2-42BE-844C-F8F2C0C9D8C1}"/>
              </a:ext>
            </a:extLst>
          </p:cNvPr>
          <p:cNvSpPr txBox="1"/>
          <p:nvPr/>
        </p:nvSpPr>
        <p:spPr>
          <a:xfrm>
            <a:off x="2994421" y="2027309"/>
            <a:ext cx="172706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2021.7.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옥션고딕 M" panose="02000000000000000000" pitchFamily="2" charset="-127"/>
              <a:ea typeface="옥션고딕 M" panose="02000000000000000000" pitchFamily="2" charset="-127"/>
            </a:endParaRPr>
          </a:p>
        </p:txBody>
      </p:sp>
      <p:sp>
        <p:nvSpPr>
          <p:cNvPr id="35" name="모서리가 둥근 직사각형 34"/>
          <p:cNvSpPr/>
          <p:nvPr/>
        </p:nvSpPr>
        <p:spPr>
          <a:xfrm>
            <a:off x="6893043" y="4973047"/>
            <a:ext cx="1802604" cy="5946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K-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테스트베드 홍보 및 상시 운영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옥션고딕 M" panose="02000000000000000000" pitchFamily="2" charset="-127"/>
              <a:ea typeface="옥션고딕 M" panose="02000000000000000000" pitchFamily="2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75DF0D6-E1B3-43C0-8DE4-2CEF53E8FDD2}"/>
              </a:ext>
            </a:extLst>
          </p:cNvPr>
          <p:cNvSpPr txBox="1"/>
          <p:nvPr/>
        </p:nvSpPr>
        <p:spPr>
          <a:xfrm>
            <a:off x="390653" y="1242531"/>
            <a:ext cx="846621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정부 메시지 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: </a:t>
            </a: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공공이 선도하고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, </a:t>
            </a: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민간이 자발적으로 참여하는 통합지원체계 구축을 통해 全 산업분야 혁신 도모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옥션고딕 M" panose="02000000000000000000" pitchFamily="2" charset="-127"/>
              <a:ea typeface="옥션고딕 M" panose="02000000000000000000" pitchFamily="2" charset="-12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B32C3A4-DFD2-42BE-844C-F8F2C0C9D8C1}"/>
              </a:ext>
            </a:extLst>
          </p:cNvPr>
          <p:cNvSpPr txBox="1"/>
          <p:nvPr/>
        </p:nvSpPr>
        <p:spPr>
          <a:xfrm>
            <a:off x="4680944" y="4747207"/>
            <a:ext cx="172706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2021.9.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옥션고딕 M" panose="02000000000000000000" pitchFamily="2" charset="-127"/>
              <a:ea typeface="옥션고딕 M" panose="02000000000000000000" pitchFamily="2" charset="-127"/>
            </a:endParaRPr>
          </a:p>
        </p:txBody>
      </p:sp>
      <p:cxnSp>
        <p:nvCxnSpPr>
          <p:cNvPr id="12" name="직선 화살표 연결선 11"/>
          <p:cNvCxnSpPr/>
          <p:nvPr/>
        </p:nvCxnSpPr>
        <p:spPr>
          <a:xfrm>
            <a:off x="2832453" y="4153373"/>
            <a:ext cx="0" cy="361728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0" name="직선 화살표 연결선 49"/>
          <p:cNvCxnSpPr/>
          <p:nvPr/>
        </p:nvCxnSpPr>
        <p:spPr>
          <a:xfrm>
            <a:off x="4782872" y="4055135"/>
            <a:ext cx="0" cy="692072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직선 화살표 연결선 15"/>
          <p:cNvCxnSpPr/>
          <p:nvPr/>
        </p:nvCxnSpPr>
        <p:spPr>
          <a:xfrm flipV="1">
            <a:off x="3795713" y="3026389"/>
            <a:ext cx="0" cy="268080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/>
          <p:nvPr/>
        </p:nvCxnSpPr>
        <p:spPr>
          <a:xfrm flipV="1">
            <a:off x="470871" y="2759285"/>
            <a:ext cx="0" cy="410395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FB32C3A4-DFD2-42BE-844C-F8F2C0C9D8C1}"/>
              </a:ext>
            </a:extLst>
          </p:cNvPr>
          <p:cNvSpPr txBox="1"/>
          <p:nvPr/>
        </p:nvSpPr>
        <p:spPr>
          <a:xfrm>
            <a:off x="5161673" y="1802743"/>
            <a:ext cx="172706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2022.9.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옥션고딕 M" panose="02000000000000000000" pitchFamily="2" charset="-127"/>
              <a:ea typeface="옥션고딕 M" panose="02000000000000000000" pitchFamily="2" charset="-127"/>
            </a:endParaRPr>
          </a:p>
        </p:txBody>
      </p:sp>
      <p:cxnSp>
        <p:nvCxnSpPr>
          <p:cNvPr id="87" name="직선 화살표 연결선 86"/>
          <p:cNvCxnSpPr/>
          <p:nvPr/>
        </p:nvCxnSpPr>
        <p:spPr>
          <a:xfrm>
            <a:off x="5525702" y="2587007"/>
            <a:ext cx="17541" cy="534364"/>
          </a:xfrm>
          <a:prstGeom prst="straightConnector1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8" name="모서리가 둥근 직사각형 87"/>
          <p:cNvSpPr/>
          <p:nvPr/>
        </p:nvSpPr>
        <p:spPr>
          <a:xfrm>
            <a:off x="5161672" y="2263126"/>
            <a:ext cx="2108775" cy="5946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dirty="0">
                <a:solidFill>
                  <a:schemeClr val="tx1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지방 </a:t>
            </a:r>
            <a:r>
              <a:rPr lang="ko-KR" altLang="en-US" sz="1200" dirty="0" err="1">
                <a:solidFill>
                  <a:schemeClr val="tx1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국립대상</a:t>
            </a:r>
            <a:r>
              <a:rPr lang="ko-KR" altLang="en-US" sz="1200" dirty="0">
                <a:solidFill>
                  <a:schemeClr val="tx1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 </a:t>
            </a:r>
            <a:r>
              <a:rPr lang="en-US" altLang="ko-KR" sz="1200" dirty="0">
                <a:solidFill>
                  <a:schemeClr val="tx1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K-</a:t>
            </a:r>
            <a:r>
              <a:rPr lang="ko-KR" altLang="en-US" sz="1200" dirty="0">
                <a:solidFill>
                  <a:schemeClr val="tx1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테스트베드 지원 홍보</a:t>
            </a:r>
          </a:p>
        </p:txBody>
      </p:sp>
      <p:sp>
        <p:nvSpPr>
          <p:cNvPr id="89" name="모서리가 둥근 직사각형 88"/>
          <p:cNvSpPr/>
          <p:nvPr/>
        </p:nvSpPr>
        <p:spPr>
          <a:xfrm>
            <a:off x="443146" y="2201495"/>
            <a:ext cx="2083796" cy="5946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2021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년 경제 정책방향 발표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옥션고딕 M" panose="02000000000000000000" pitchFamily="2" charset="-127"/>
              <a:ea typeface="옥션고딕 M" panose="02000000000000000000" pitchFamily="2" charset="-127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(K-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테스트베드 체계 구축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)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90" name="모서리가 둥근 직사각형 89"/>
          <p:cNvSpPr/>
          <p:nvPr/>
        </p:nvSpPr>
        <p:spPr>
          <a:xfrm>
            <a:off x="3037143" y="2481176"/>
            <a:ext cx="1726620" cy="5946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한국사회보장정보원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옥션고딕 M" panose="02000000000000000000" pitchFamily="2" charset="-127"/>
              <a:ea typeface="옥션고딕 M" panose="02000000000000000000" pitchFamily="2" charset="-127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K-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테스트베드 참여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1" name="모서리가 둥근 직사각형 90"/>
          <p:cNvSpPr/>
          <p:nvPr/>
        </p:nvSpPr>
        <p:spPr>
          <a:xfrm>
            <a:off x="2433345" y="4898412"/>
            <a:ext cx="2037209" cy="5946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기획재정부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‘21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년 공공기관 혁신 가이드라인 시행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옥션고딕 M" panose="02000000000000000000" pitchFamily="2" charset="-127"/>
              <a:ea typeface="옥션고딕 M" panose="02000000000000000000" pitchFamily="2" charset="-127"/>
            </a:endParaRPr>
          </a:p>
        </p:txBody>
      </p:sp>
      <p:sp>
        <p:nvSpPr>
          <p:cNvPr id="92" name="모서리가 둥근 직사각형 91"/>
          <p:cNvSpPr/>
          <p:nvPr/>
        </p:nvSpPr>
        <p:spPr>
          <a:xfrm>
            <a:off x="4721488" y="5254430"/>
            <a:ext cx="1764782" cy="5946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K-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테스트베드 참여기관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옥션고딕 M" panose="02000000000000000000" pitchFamily="2" charset="-127"/>
              <a:ea typeface="옥션고딕 M" panose="02000000000000000000" pitchFamily="2" charset="-127"/>
            </a:endParaRPr>
          </a:p>
          <a:p>
            <a:r>
              <a:rPr lang="ko-KR" alt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합동공모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 참여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옥션고딕 M" panose="02000000000000000000" pitchFamily="2" charset="-127"/>
              <a:ea typeface="옥션고딕 M" panose="02000000000000000000" pitchFamily="2" charset="-127"/>
            </a:endParaRPr>
          </a:p>
        </p:txBody>
      </p:sp>
      <p:cxnSp>
        <p:nvCxnSpPr>
          <p:cNvPr id="43" name="직선 화살표 연결선 42"/>
          <p:cNvCxnSpPr/>
          <p:nvPr/>
        </p:nvCxnSpPr>
        <p:spPr>
          <a:xfrm>
            <a:off x="8081925" y="4177792"/>
            <a:ext cx="0" cy="336139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23033" y="6281868"/>
            <a:ext cx="6511290" cy="33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1200" dirty="0">
                <a:ln>
                  <a:solidFill>
                    <a:srgbClr val="C0C0C0">
                      <a:alpha val="0"/>
                    </a:srgbClr>
                  </a:solidFill>
                </a:ln>
                <a:latin typeface="나눔고딕 ExtraBold" pitchFamily="50" charset="-127"/>
                <a:ea typeface="나눔고딕 ExtraBold" pitchFamily="50" charset="-127"/>
              </a:rPr>
              <a:t>* </a:t>
            </a:r>
            <a:r>
              <a:rPr lang="ko-KR" altLang="en-US" sz="1200" dirty="0">
                <a:ln>
                  <a:solidFill>
                    <a:srgbClr val="C0C0C0">
                      <a:alpha val="0"/>
                    </a:srgbClr>
                  </a:solidFill>
                </a:ln>
                <a:latin typeface="나눔고딕 ExtraBold" pitchFamily="50" charset="-127"/>
                <a:ea typeface="나눔고딕 ExtraBold" pitchFamily="50" charset="-127"/>
              </a:rPr>
              <a:t>중소기업 대상 </a:t>
            </a:r>
            <a:r>
              <a:rPr lang="en-US" altLang="ko-KR" sz="1200" dirty="0">
                <a:ln>
                  <a:solidFill>
                    <a:srgbClr val="C0C0C0">
                      <a:alpha val="0"/>
                    </a:srgbClr>
                  </a:solidFill>
                </a:ln>
                <a:latin typeface="나눔고딕 ExtraBold" pitchFamily="50" charset="-127"/>
                <a:ea typeface="나눔고딕 ExtraBold" pitchFamily="50" charset="-127"/>
              </a:rPr>
              <a:t>2021</a:t>
            </a:r>
            <a:r>
              <a:rPr lang="ko-KR" altLang="en-US" sz="1200" dirty="0">
                <a:ln>
                  <a:solidFill>
                    <a:srgbClr val="C0C0C0">
                      <a:alpha val="0"/>
                    </a:srgbClr>
                  </a:solidFill>
                </a:ln>
                <a:latin typeface="나눔고딕 ExtraBold" pitchFamily="50" charset="-127"/>
                <a:ea typeface="나눔고딕 ExtraBold" pitchFamily="50" charset="-127"/>
              </a:rPr>
              <a:t>년 기술분야 </a:t>
            </a:r>
            <a:r>
              <a:rPr lang="ko-KR" altLang="en-US" sz="1200" dirty="0" err="1">
                <a:ln>
                  <a:solidFill>
                    <a:srgbClr val="C0C0C0">
                      <a:alpha val="0"/>
                    </a:srgbClr>
                  </a:solidFill>
                </a:ln>
                <a:latin typeface="나눔고딕 ExtraBold" pitchFamily="50" charset="-127"/>
                <a:ea typeface="나눔고딕 ExtraBold" pitchFamily="50" charset="-127"/>
              </a:rPr>
              <a:t>단순실증</a:t>
            </a:r>
            <a:r>
              <a:rPr lang="ko-KR" altLang="en-US" sz="1200" dirty="0">
                <a:ln>
                  <a:solidFill>
                    <a:srgbClr val="C0C0C0">
                      <a:alpha val="0"/>
                    </a:srgbClr>
                  </a:solidFill>
                </a:ln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200" dirty="0">
                <a:ln>
                  <a:solidFill>
                    <a:srgbClr val="C0C0C0">
                      <a:alpha val="0"/>
                    </a:srgbClr>
                  </a:solidFill>
                </a:ln>
                <a:latin typeface="나눔고딕 ExtraBold" pitchFamily="50" charset="-127"/>
                <a:ea typeface="나눔고딕 ExtraBold" pitchFamily="50" charset="-127"/>
              </a:rPr>
              <a:t>1</a:t>
            </a:r>
            <a:r>
              <a:rPr lang="ko-KR" altLang="en-US" sz="1200" dirty="0">
                <a:ln>
                  <a:solidFill>
                    <a:srgbClr val="C0C0C0">
                      <a:alpha val="0"/>
                    </a:srgbClr>
                  </a:solidFill>
                </a:ln>
                <a:latin typeface="나눔고딕 ExtraBold" pitchFamily="50" charset="-127"/>
                <a:ea typeface="나눔고딕 ExtraBold" pitchFamily="50" charset="-127"/>
              </a:rPr>
              <a:t>건</a:t>
            </a:r>
            <a:r>
              <a:rPr lang="en-US" altLang="ko-KR" sz="1200" dirty="0">
                <a:ln>
                  <a:solidFill>
                    <a:srgbClr val="C0C0C0">
                      <a:alpha val="0"/>
                    </a:srgbClr>
                  </a:solidFill>
                </a:ln>
                <a:latin typeface="나눔고딕 ExtraBold" pitchFamily="50" charset="-127"/>
                <a:ea typeface="나눔고딕 ExtraBold" pitchFamily="50" charset="-127"/>
              </a:rPr>
              <a:t>, 2022</a:t>
            </a:r>
            <a:r>
              <a:rPr lang="ko-KR" altLang="en-US" sz="1200" dirty="0">
                <a:ln>
                  <a:solidFill>
                    <a:srgbClr val="C0C0C0">
                      <a:alpha val="0"/>
                    </a:srgbClr>
                  </a:solidFill>
                </a:ln>
                <a:latin typeface="나눔고딕 ExtraBold" pitchFamily="50" charset="-127"/>
                <a:ea typeface="나눔고딕 ExtraBold" pitchFamily="50" charset="-127"/>
              </a:rPr>
              <a:t>년 </a:t>
            </a:r>
            <a:r>
              <a:rPr lang="ko-KR" altLang="en-US" sz="1200" dirty="0" err="1">
                <a:ln>
                  <a:solidFill>
                    <a:srgbClr val="C0C0C0">
                      <a:alpha val="0"/>
                    </a:srgbClr>
                  </a:solidFill>
                </a:ln>
                <a:latin typeface="나눔고딕 ExtraBold" pitchFamily="50" charset="-127"/>
                <a:ea typeface="나눔고딕 ExtraBold" pitchFamily="50" charset="-127"/>
              </a:rPr>
              <a:t>인프라분야</a:t>
            </a:r>
            <a:r>
              <a:rPr lang="ko-KR" altLang="en-US" sz="1200" dirty="0">
                <a:ln>
                  <a:solidFill>
                    <a:srgbClr val="C0C0C0">
                      <a:alpha val="0"/>
                    </a:srgbClr>
                  </a:solidFill>
                </a:ln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1200" dirty="0" err="1">
                <a:ln>
                  <a:solidFill>
                    <a:srgbClr val="C0C0C0">
                      <a:alpha val="0"/>
                    </a:srgbClr>
                  </a:solidFill>
                </a:ln>
                <a:latin typeface="나눔고딕 ExtraBold" pitchFamily="50" charset="-127"/>
                <a:ea typeface="나눔고딕 ExtraBold" pitchFamily="50" charset="-127"/>
              </a:rPr>
              <a:t>성능확인</a:t>
            </a:r>
            <a:r>
              <a:rPr lang="ko-KR" altLang="en-US" sz="1200" dirty="0">
                <a:ln>
                  <a:solidFill>
                    <a:srgbClr val="C0C0C0">
                      <a:alpha val="0"/>
                    </a:srgbClr>
                  </a:solidFill>
                </a:ln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200" dirty="0">
                <a:ln>
                  <a:solidFill>
                    <a:srgbClr val="C0C0C0">
                      <a:alpha val="0"/>
                    </a:srgbClr>
                  </a:solidFill>
                </a:ln>
                <a:latin typeface="나눔고딕 ExtraBold" pitchFamily="50" charset="-127"/>
                <a:ea typeface="나눔고딕 ExtraBold" pitchFamily="50" charset="-127"/>
              </a:rPr>
              <a:t>2</a:t>
            </a:r>
            <a:r>
              <a:rPr lang="ko-KR" altLang="en-US" sz="1200" dirty="0">
                <a:ln>
                  <a:solidFill>
                    <a:srgbClr val="C0C0C0">
                      <a:alpha val="0"/>
                    </a:srgbClr>
                  </a:solidFill>
                </a:ln>
                <a:latin typeface="나눔고딕 ExtraBold" pitchFamily="50" charset="-127"/>
                <a:ea typeface="나눔고딕 ExtraBold" pitchFamily="50" charset="-127"/>
              </a:rPr>
              <a:t>건 지원</a:t>
            </a:r>
            <a:endParaRPr lang="en-US" altLang="ko-KR" sz="1200" dirty="0">
              <a:ln>
                <a:solidFill>
                  <a:srgbClr val="C0C0C0">
                    <a:alpha val="0"/>
                  </a:srgbClr>
                </a:solidFill>
              </a:ln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2921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직사각형 169"/>
          <p:cNvSpPr/>
          <p:nvPr/>
        </p:nvSpPr>
        <p:spPr>
          <a:xfrm>
            <a:off x="0" y="0"/>
            <a:ext cx="9144000" cy="772160"/>
          </a:xfrm>
          <a:prstGeom prst="rect">
            <a:avLst/>
          </a:prstGeom>
          <a:gradFill>
            <a:gsLst>
              <a:gs pos="100000">
                <a:srgbClr val="012966">
                  <a:alpha val="95000"/>
                </a:srgbClr>
              </a:gs>
              <a:gs pos="50000">
                <a:srgbClr val="044459">
                  <a:alpha val="70000"/>
                </a:srgbClr>
              </a:gs>
              <a:gs pos="0">
                <a:srgbClr val="065D4D">
                  <a:alpha val="95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1"/>
            <a:endParaRPr lang="ko-KR" altLang="en-US" dirty="0">
              <a:latin typeface="-윤고딕360" panose="02030504000101010101" pitchFamily="18" charset="-127"/>
              <a:ea typeface="-윤고딕360" panose="02030504000101010101" pitchFamily="18" charset="-127"/>
            </a:endParaRPr>
          </a:p>
        </p:txBody>
      </p:sp>
      <p:sp>
        <p:nvSpPr>
          <p:cNvPr id="240" name="직사각형 239">
            <a:extLst>
              <a:ext uri="{FF2B5EF4-FFF2-40B4-BE49-F238E27FC236}">
                <a16:creationId xmlns:a16="http://schemas.microsoft.com/office/drawing/2014/main" id="{B5137326-AAC5-46B5-ADBC-0E71F436FF8E}"/>
              </a:ext>
            </a:extLst>
          </p:cNvPr>
          <p:cNvSpPr/>
          <p:nvPr/>
        </p:nvSpPr>
        <p:spPr>
          <a:xfrm>
            <a:off x="-1" y="359958"/>
            <a:ext cx="390653" cy="166699"/>
          </a:xfrm>
          <a:prstGeom prst="rect">
            <a:avLst/>
          </a:prstGeom>
          <a:gradFill>
            <a:gsLst>
              <a:gs pos="51000">
                <a:srgbClr val="009698"/>
              </a:gs>
              <a:gs pos="0">
                <a:srgbClr val="6FBA2C"/>
              </a:gs>
              <a:gs pos="100000">
                <a:srgbClr val="005BAA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-윤고딕340" panose="02030504000101010101" pitchFamily="18" charset="-127"/>
              <a:ea typeface="-윤고딕340" panose="02030504000101010101" pitchFamily="18" charset="-127"/>
            </a:endParaRP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112A997D-AB74-422F-94F8-3E383C87136B}"/>
              </a:ext>
            </a:extLst>
          </p:cNvPr>
          <p:cNvSpPr txBox="1"/>
          <p:nvPr/>
        </p:nvSpPr>
        <p:spPr>
          <a:xfrm>
            <a:off x="552262" y="261022"/>
            <a:ext cx="2555250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just"/>
            <a:r>
              <a:rPr lang="ko-KR" altLang="en-US" sz="24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60" panose="02030504000101010101" pitchFamily="18" charset="-127"/>
                <a:ea typeface="-윤고딕360" panose="02030504000101010101" pitchFamily="18" charset="-127"/>
              </a:rPr>
              <a:t>실증지원</a:t>
            </a:r>
            <a:r>
              <a: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60" panose="02030504000101010101" pitchFamily="18" charset="-127"/>
                <a:ea typeface="-윤고딕360" panose="02030504000101010101" pitchFamily="18" charset="-127"/>
              </a:rPr>
              <a:t> 분야</a:t>
            </a:r>
          </a:p>
        </p:txBody>
      </p:sp>
      <p:pic>
        <p:nvPicPr>
          <p:cNvPr id="41" name="그림 40">
            <a:extLst>
              <a:ext uri="{FF2B5EF4-FFF2-40B4-BE49-F238E27FC236}">
                <a16:creationId xmlns:a16="http://schemas.microsoft.com/office/drawing/2014/main" id="{89B8E42E-92B6-4B4E-B162-B780CB0073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75220" y="320095"/>
            <a:ext cx="1381643" cy="223564"/>
          </a:xfrm>
          <a:prstGeom prst="rect">
            <a:avLst/>
          </a:prstGeom>
        </p:spPr>
      </p:pic>
      <p:sp>
        <p:nvSpPr>
          <p:cNvPr id="132" name="직사각형 131"/>
          <p:cNvSpPr/>
          <p:nvPr/>
        </p:nvSpPr>
        <p:spPr>
          <a:xfrm>
            <a:off x="-1" y="790272"/>
            <a:ext cx="9144001" cy="6067728"/>
          </a:xfrm>
          <a:prstGeom prst="rect">
            <a:avLst/>
          </a:prstGeom>
          <a:gradFill>
            <a:gsLst>
              <a:gs pos="100000">
                <a:srgbClr val="012966">
                  <a:alpha val="95000"/>
                </a:srgbClr>
              </a:gs>
              <a:gs pos="50000">
                <a:srgbClr val="044459">
                  <a:alpha val="70000"/>
                </a:srgbClr>
              </a:gs>
              <a:gs pos="0">
                <a:srgbClr val="065D4D">
                  <a:alpha val="95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1"/>
            <a:endParaRPr lang="ko-KR" altLang="en-US" dirty="0">
              <a:latin typeface="+mn-ea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09C70BB-13C1-4137-8B65-6A3CD2B50D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75220" y="320624"/>
            <a:ext cx="1381643" cy="223564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65D7BFC9-4174-4864-8981-B97F942B2A2F}"/>
              </a:ext>
            </a:extLst>
          </p:cNvPr>
          <p:cNvSpPr/>
          <p:nvPr/>
        </p:nvSpPr>
        <p:spPr>
          <a:xfrm>
            <a:off x="-1" y="359958"/>
            <a:ext cx="390653" cy="166699"/>
          </a:xfrm>
          <a:prstGeom prst="rect">
            <a:avLst/>
          </a:prstGeom>
          <a:gradFill>
            <a:gsLst>
              <a:gs pos="51000">
                <a:srgbClr val="009698"/>
              </a:gs>
              <a:gs pos="0">
                <a:srgbClr val="6FBA2C"/>
              </a:gs>
              <a:gs pos="100000">
                <a:srgbClr val="005BAA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accent1">
                    <a:alpha val="0"/>
                  </a:schemeClr>
                </a:solidFill>
              </a:ln>
              <a:latin typeface="-윤고딕360" panose="02030504000101010101" pitchFamily="18" charset="-127"/>
              <a:ea typeface="-윤고딕360" panose="02030504000101010101" pitchFamily="18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D22FEE88-D32A-4A83-99F8-99435E6A95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75220" y="322236"/>
            <a:ext cx="1381643" cy="219115"/>
          </a:xfrm>
          <a:prstGeom prst="rect">
            <a:avLst/>
          </a:prstGeom>
        </p:spPr>
      </p:pic>
      <p:sp>
        <p:nvSpPr>
          <p:cNvPr id="60" name="직사각형 59"/>
          <p:cNvSpPr/>
          <p:nvPr/>
        </p:nvSpPr>
        <p:spPr>
          <a:xfrm>
            <a:off x="195325" y="1008391"/>
            <a:ext cx="8712004" cy="563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5" name="오각형 34"/>
          <p:cNvSpPr/>
          <p:nvPr/>
        </p:nvSpPr>
        <p:spPr>
          <a:xfrm>
            <a:off x="683568" y="1200363"/>
            <a:ext cx="1436177" cy="2645702"/>
          </a:xfrm>
          <a:prstGeom prst="homePlate">
            <a:avLst/>
          </a:prstGeom>
          <a:gradFill>
            <a:gsLst>
              <a:gs pos="80000">
                <a:schemeClr val="accent1">
                  <a:shade val="51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ko-KR" altLang="en-US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itchFamily="34" charset="0"/>
              </a:rPr>
              <a:t>기술</a:t>
            </a:r>
            <a:endParaRPr lang="en-US" altLang="ko-KR" sz="1400" b="1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Arial" pitchFamily="34" charset="0"/>
            </a:endParaRPr>
          </a:p>
        </p:txBody>
      </p:sp>
      <p:graphicFrame>
        <p:nvGraphicFramePr>
          <p:cNvPr id="36" name="표 35"/>
          <p:cNvGraphicFramePr>
            <a:graphicFrameLocks noGrp="1"/>
          </p:cNvGraphicFramePr>
          <p:nvPr>
            <p:extLst/>
          </p:nvPr>
        </p:nvGraphicFramePr>
        <p:xfrm>
          <a:off x="2337888" y="1200176"/>
          <a:ext cx="1823180" cy="2656929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823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9480">
                <a:tc>
                  <a:txBody>
                    <a:bodyPr/>
                    <a:lstStyle/>
                    <a:p>
                      <a:pPr algn="ctr" rtl="0" eaLnBrk="1" fontAlgn="base" latinLnBrk="0" hangingPunct="1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r>
                        <a:rPr kumimoji="1" lang="ko-KR" altLang="en-US" sz="1200" kern="120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분야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615"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ko-KR" altLang="en-US" sz="1000" b="1" dirty="0">
                          <a:effectLst/>
                        </a:rPr>
                        <a:t>응용 </a:t>
                      </a:r>
                      <a:r>
                        <a:rPr kumimoji="0" lang="en-US" altLang="ko-KR" sz="1000" b="1" dirty="0">
                          <a:effectLst/>
                        </a:rPr>
                        <a:t>SW </a:t>
                      </a:r>
                      <a:r>
                        <a:rPr kumimoji="0" lang="ko-KR" altLang="en-US" sz="1000" b="1" dirty="0">
                          <a:effectLst/>
                        </a:rPr>
                        <a:t>개발 및 검증</a:t>
                      </a:r>
                      <a:endParaRPr kumimoji="0" lang="en-US" altLang="ko-KR" sz="1000" b="1" dirty="0">
                        <a:gradFill>
                          <a:gsLst>
                            <a:gs pos="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tx1">
                                <a:lumMod val="95000"/>
                                <a:lumOff val="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3810450"/>
                  </a:ext>
                </a:extLst>
              </a:tr>
              <a:tr h="298423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00" b="1" dirty="0">
                          <a:effectLst/>
                        </a:rPr>
                        <a:t>보건의료 운영</a:t>
                      </a:r>
                      <a:endParaRPr kumimoji="1" lang="ko-KR" altLang="en-US" sz="1000" b="1" kern="1200" spc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679641"/>
                  </a:ext>
                </a:extLst>
              </a:tr>
              <a:tr h="550844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00" b="1" dirty="0">
                          <a:effectLst/>
                        </a:rPr>
                        <a:t>데이터</a:t>
                      </a:r>
                      <a:r>
                        <a:rPr kumimoji="0" lang="en-US" altLang="ko-KR" sz="1000" b="1" dirty="0">
                          <a:effectLst/>
                        </a:rPr>
                        <a:t>/</a:t>
                      </a:r>
                      <a:r>
                        <a:rPr kumimoji="0" lang="ko-KR" altLang="en-US" sz="1000" b="1" dirty="0">
                          <a:effectLst/>
                        </a:rPr>
                        <a:t>서비스 연계</a:t>
                      </a:r>
                      <a:endParaRPr kumimoji="1" lang="ko-KR" altLang="en-US" sz="1000" b="1" kern="1200" spc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6409920"/>
                  </a:ext>
                </a:extLst>
              </a:tr>
              <a:tr h="359170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00" b="1" dirty="0">
                          <a:effectLst/>
                        </a:rPr>
                        <a:t>정보보안 및 개인정보보호</a:t>
                      </a:r>
                      <a:endParaRPr kumimoji="0" lang="en-US" altLang="ko-KR" sz="1000" b="1" dirty="0">
                        <a:gradFill>
                          <a:gsLst>
                            <a:gs pos="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tx1">
                                <a:lumMod val="95000"/>
                                <a:lumOff val="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9347917"/>
                  </a:ext>
                </a:extLst>
              </a:tr>
              <a:tr h="374397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1" dirty="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Arial" pitchFamily="34" charset="0"/>
                        </a:rPr>
                        <a:t>IT </a:t>
                      </a:r>
                      <a:r>
                        <a:rPr kumimoji="0" lang="ko-KR" altLang="en-US" sz="1000" b="1" dirty="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Arial" pitchFamily="34" charset="0"/>
                        </a:rPr>
                        <a:t>인프라 운영</a:t>
                      </a:r>
                      <a:endParaRPr kumimoji="0" lang="en-US" altLang="ko-KR" sz="1000" b="1" dirty="0">
                        <a:gradFill>
                          <a:gsLst>
                            <a:gs pos="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tx1">
                                <a:lumMod val="95000"/>
                                <a:lumOff val="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0059620"/>
                  </a:ext>
                </a:extLst>
              </a:tr>
            </a:tbl>
          </a:graphicData>
        </a:graphic>
      </p:graphicFrame>
      <p:graphicFrame>
        <p:nvGraphicFramePr>
          <p:cNvPr id="37" name="표 36"/>
          <p:cNvGraphicFramePr>
            <a:graphicFrameLocks noGrp="1"/>
          </p:cNvGraphicFramePr>
          <p:nvPr>
            <p:extLst/>
          </p:nvPr>
        </p:nvGraphicFramePr>
        <p:xfrm>
          <a:off x="4236674" y="1196752"/>
          <a:ext cx="4439781" cy="2649313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4439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4569">
                <a:tc>
                  <a:txBody>
                    <a:bodyPr/>
                    <a:lstStyle/>
                    <a:p>
                      <a:pPr algn="ctr" rtl="0" eaLnBrk="1" fontAlgn="base" latinLnBrk="0" hangingPunct="1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r>
                        <a:rPr kumimoji="1" lang="ko-KR" altLang="en-US" sz="1200" kern="120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상세 분야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55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사회보장정보시스템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지역보건의료정보시스템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사회서비스전자바우처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사회복지시설정보시스템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취약노인지원시스템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00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노인맞춤돌봄시스템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복지로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G-health(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공공보건포털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) 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등 보건복지분야 주요 정보시스템에 대한 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AP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개발 및 운영</a:t>
                      </a:r>
                      <a:endParaRPr lang="ko-KR" altLang="en-US" sz="10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3810450"/>
                  </a:ext>
                </a:extLst>
              </a:tr>
              <a:tr h="303574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>
                          <a:latin typeface="+mj-lt"/>
                        </a:rPr>
                        <a:t>전자의무기록시스템</a:t>
                      </a:r>
                      <a:r>
                        <a:rPr lang="en-US" altLang="ko-KR" sz="1000" dirty="0">
                          <a:latin typeface="+mj-lt"/>
                        </a:rPr>
                        <a:t>(EMR)</a:t>
                      </a:r>
                      <a:r>
                        <a:rPr lang="ko-KR" altLang="en-US" sz="1000" baseline="0" dirty="0">
                          <a:latin typeface="+mj-lt"/>
                        </a:rPr>
                        <a:t> 점검 및 운영</a:t>
                      </a:r>
                      <a:endParaRPr lang="ko-KR" altLang="en-US" sz="10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679641"/>
                  </a:ext>
                </a:extLst>
              </a:tr>
              <a:tr h="4885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소득재산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00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연계자료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검증 및 복지자격연계 </a:t>
                      </a:r>
                      <a:r>
                        <a:rPr lang="ko-KR" altLang="en-US" sz="100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표준플랫폼</a:t>
                      </a:r>
                      <a:endParaRPr lang="en-US" altLang="ko-KR" sz="1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어린이집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00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전자출결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정보 오픈 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API 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연계</a:t>
                      </a:r>
                      <a:endParaRPr lang="en-US" altLang="ko-KR" sz="1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어린이집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표준 회계 정보 연계</a:t>
                      </a:r>
                      <a:endParaRPr lang="ko-KR" altLang="en-US" sz="10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6409920"/>
                  </a:ext>
                </a:extLst>
              </a:tr>
              <a:tr h="373634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>
                          <a:latin typeface="+mj-lt"/>
                        </a:rPr>
                        <a:t>정보시스템 보안 점검</a:t>
                      </a:r>
                      <a:r>
                        <a:rPr lang="en-US" altLang="ko-KR" sz="1000" dirty="0">
                          <a:latin typeface="+mj-lt"/>
                        </a:rPr>
                        <a:t>, </a:t>
                      </a:r>
                      <a:r>
                        <a:rPr lang="ko-KR" altLang="en-US" sz="1000" dirty="0">
                          <a:latin typeface="+mj-lt"/>
                        </a:rPr>
                        <a:t>개인정보 오남용 모니터링</a:t>
                      </a:r>
                      <a:r>
                        <a:rPr lang="en-US" altLang="ko-KR" sz="1000" dirty="0">
                          <a:latin typeface="+mj-lt"/>
                        </a:rPr>
                        <a:t>(</a:t>
                      </a:r>
                      <a:r>
                        <a:rPr lang="ko-KR" altLang="en-US" sz="1000" dirty="0" err="1">
                          <a:latin typeface="+mj-lt"/>
                        </a:rPr>
                        <a:t>통합분석</a:t>
                      </a:r>
                      <a:r>
                        <a:rPr lang="en-US" altLang="ko-KR" sz="1000" dirty="0">
                          <a:latin typeface="+mj-lt"/>
                        </a:rPr>
                        <a:t>),</a:t>
                      </a:r>
                      <a:r>
                        <a:rPr lang="en-US" altLang="ko-KR" sz="1000" baseline="0" dirty="0">
                          <a:latin typeface="+mj-lt"/>
                        </a:rPr>
                        <a:t>  </a:t>
                      </a:r>
                      <a:r>
                        <a:rPr lang="ko-KR" altLang="en-US" sz="1000" baseline="0" dirty="0">
                          <a:latin typeface="+mj-lt"/>
                        </a:rPr>
                        <a:t>서버 취약점 점검</a:t>
                      </a:r>
                      <a:endParaRPr lang="ko-KR" altLang="en-US" sz="10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9347917"/>
                  </a:ext>
                </a:extLst>
              </a:tr>
              <a:tr h="320739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데이터센터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서버가상화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운영</a:t>
                      </a:r>
                      <a:endParaRPr lang="ko-KR" altLang="en-US" sz="10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8615562"/>
                  </a:ext>
                </a:extLst>
              </a:tr>
            </a:tbl>
          </a:graphicData>
        </a:graphic>
      </p:graphicFrame>
      <p:graphicFrame>
        <p:nvGraphicFramePr>
          <p:cNvPr id="38" name="표 37"/>
          <p:cNvGraphicFramePr>
            <a:graphicFrameLocks noGrp="1"/>
          </p:cNvGraphicFramePr>
          <p:nvPr>
            <p:extLst/>
          </p:nvPr>
        </p:nvGraphicFramePr>
        <p:xfrm>
          <a:off x="2337888" y="4143604"/>
          <a:ext cx="1823180" cy="975868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823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0" eaLnBrk="1" fontAlgn="base" latinLnBrk="0" hangingPunct="1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r>
                        <a:rPr kumimoji="1" lang="ko-KR" altLang="en-US" sz="1200" kern="120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분야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548"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ko-KR" altLang="en-US" sz="1000" b="1" dirty="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Arial" pitchFamily="34" charset="0"/>
                        </a:rPr>
                        <a:t>서버</a:t>
                      </a:r>
                      <a:r>
                        <a:rPr kumimoji="0" lang="en-US" altLang="ko-KR" sz="1000" b="1" dirty="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Arial" pitchFamily="34" charset="0"/>
                        </a:rPr>
                        <a:t>(</a:t>
                      </a:r>
                      <a:r>
                        <a:rPr kumimoji="0" lang="ko-KR" altLang="en-US" sz="1000" b="1" dirty="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Arial" pitchFamily="34" charset="0"/>
                        </a:rPr>
                        <a:t>가상화</a:t>
                      </a:r>
                      <a:r>
                        <a:rPr kumimoji="0" lang="en-US" altLang="ko-KR" sz="1000" b="1" dirty="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Arial" pitchFamily="34" charset="0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3810450"/>
                  </a:ext>
                </a:extLst>
              </a:tr>
            </a:tbl>
          </a:graphicData>
        </a:graphic>
      </p:graphicFrame>
      <p:graphicFrame>
        <p:nvGraphicFramePr>
          <p:cNvPr id="39" name="표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747696"/>
              </p:ext>
            </p:extLst>
          </p:nvPr>
        </p:nvGraphicFramePr>
        <p:xfrm>
          <a:off x="4236674" y="4140181"/>
          <a:ext cx="4439781" cy="987996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4439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5616">
                <a:tc>
                  <a:txBody>
                    <a:bodyPr/>
                    <a:lstStyle/>
                    <a:p>
                      <a:pPr algn="ctr" rtl="0" eaLnBrk="1" fontAlgn="base" latinLnBrk="0" hangingPunct="1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r>
                        <a:rPr kumimoji="1" lang="ko-KR" altLang="en-US" sz="1200" kern="120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상세 분야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676">
                <a:tc>
                  <a:txBody>
                    <a:bodyPr/>
                    <a:lstStyle/>
                    <a:p>
                      <a:pPr fontAlgn="base" latinLnBrk="1"/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(OS) Linux, (CPU) 4core, (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메모리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) 16GB, (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디스크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) 200GB,</a:t>
                      </a:r>
                      <a:endParaRPr lang="ko-KR" altLang="en-US" sz="1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fontAlgn="base" latinLnBrk="1"/>
                      <a:r>
                        <a:rPr lang="en-US" altLang="ko-KR" sz="1000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000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네트워크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) </a:t>
                      </a:r>
                      <a:r>
                        <a:rPr lang="ko-KR" altLang="en-US" sz="100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업무망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00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서버존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fontAlgn="base" latinLnBrk="1"/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※ </a:t>
                      </a:r>
                      <a:r>
                        <a:rPr lang="ko-KR" altLang="en-US" sz="100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외부접속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차단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3810450"/>
                  </a:ext>
                </a:extLst>
              </a:tr>
            </a:tbl>
          </a:graphicData>
        </a:graphic>
      </p:graphicFrame>
      <p:sp>
        <p:nvSpPr>
          <p:cNvPr id="40" name="오각형 39"/>
          <p:cNvSpPr/>
          <p:nvPr/>
        </p:nvSpPr>
        <p:spPr>
          <a:xfrm>
            <a:off x="683568" y="4077072"/>
            <a:ext cx="1296144" cy="1051106"/>
          </a:xfrm>
          <a:prstGeom prst="homePlate">
            <a:avLst/>
          </a:prstGeom>
          <a:gradFill>
            <a:gsLst>
              <a:gs pos="80000">
                <a:schemeClr val="accent1">
                  <a:shade val="51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ko-KR" altLang="en-US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itchFamily="34" charset="0"/>
              </a:rPr>
              <a:t>인프라</a:t>
            </a:r>
            <a:endParaRPr lang="en-US" altLang="ko-KR" sz="1400" b="1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Arial" pitchFamily="34" charset="0"/>
            </a:endParaRPr>
          </a:p>
        </p:txBody>
      </p:sp>
      <p:graphicFrame>
        <p:nvGraphicFramePr>
          <p:cNvPr id="42" name="표 41"/>
          <p:cNvGraphicFramePr>
            <a:graphicFrameLocks noGrp="1"/>
          </p:cNvGraphicFramePr>
          <p:nvPr>
            <p:extLst/>
          </p:nvPr>
        </p:nvGraphicFramePr>
        <p:xfrm>
          <a:off x="2337889" y="5396754"/>
          <a:ext cx="1823180" cy="975868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823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0" eaLnBrk="1" fontAlgn="base" latinLnBrk="0" hangingPunct="1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r>
                        <a:rPr kumimoji="1" lang="ko-KR" altLang="en-US" sz="1200" kern="120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분야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548"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ko-KR" altLang="en-US" sz="1000" b="1" dirty="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Arial" pitchFamily="34" charset="0"/>
                        </a:rPr>
                        <a:t>빅데이터</a:t>
                      </a:r>
                      <a:endParaRPr kumimoji="0" lang="en-US" altLang="ko-KR" sz="1000" b="1" dirty="0">
                        <a:gradFill>
                          <a:gsLst>
                            <a:gs pos="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tx1">
                                <a:lumMod val="95000"/>
                                <a:lumOff val="5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3810450"/>
                  </a:ext>
                </a:extLst>
              </a:tr>
            </a:tbl>
          </a:graphicData>
        </a:graphic>
      </p:graphicFrame>
      <p:graphicFrame>
        <p:nvGraphicFramePr>
          <p:cNvPr id="43" name="표 42"/>
          <p:cNvGraphicFramePr>
            <a:graphicFrameLocks noGrp="1"/>
          </p:cNvGraphicFramePr>
          <p:nvPr>
            <p:extLst/>
          </p:nvPr>
        </p:nvGraphicFramePr>
        <p:xfrm>
          <a:off x="4236675" y="5393331"/>
          <a:ext cx="4439781" cy="987996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4439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5616">
                <a:tc>
                  <a:txBody>
                    <a:bodyPr/>
                    <a:lstStyle/>
                    <a:p>
                      <a:pPr algn="ctr" rtl="0" eaLnBrk="1" fontAlgn="base" latinLnBrk="0" hangingPunct="1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r>
                        <a:rPr kumimoji="1" lang="ko-KR" altLang="en-US" sz="1200" kern="120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상세 분야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6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기관운영 주요 정보시스템 관련 상담 데이터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음성</a:t>
                      </a:r>
                      <a:r>
                        <a:rPr lang="en-US" altLang="ko-KR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3810450"/>
                  </a:ext>
                </a:extLst>
              </a:tr>
            </a:tbl>
          </a:graphicData>
        </a:graphic>
      </p:graphicFrame>
      <p:sp>
        <p:nvSpPr>
          <p:cNvPr id="44" name="오각형 43"/>
          <p:cNvSpPr/>
          <p:nvPr/>
        </p:nvSpPr>
        <p:spPr>
          <a:xfrm>
            <a:off x="683569" y="5330222"/>
            <a:ext cx="1296144" cy="1051106"/>
          </a:xfrm>
          <a:prstGeom prst="homePlate">
            <a:avLst/>
          </a:prstGeom>
          <a:gradFill>
            <a:gsLst>
              <a:gs pos="80000">
                <a:schemeClr val="accent1">
                  <a:shade val="51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ko-KR" altLang="en-US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itchFamily="34" charset="0"/>
              </a:rPr>
              <a:t>데이터</a:t>
            </a:r>
            <a:endParaRPr lang="en-US" altLang="ko-KR" sz="1400" b="1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9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직사각형 169"/>
          <p:cNvSpPr/>
          <p:nvPr/>
        </p:nvSpPr>
        <p:spPr>
          <a:xfrm>
            <a:off x="0" y="0"/>
            <a:ext cx="9144000" cy="772160"/>
          </a:xfrm>
          <a:prstGeom prst="rect">
            <a:avLst/>
          </a:prstGeom>
          <a:gradFill>
            <a:gsLst>
              <a:gs pos="100000">
                <a:srgbClr val="012966">
                  <a:alpha val="95000"/>
                </a:srgbClr>
              </a:gs>
              <a:gs pos="50000">
                <a:srgbClr val="044459">
                  <a:alpha val="70000"/>
                </a:srgbClr>
              </a:gs>
              <a:gs pos="0">
                <a:srgbClr val="065D4D">
                  <a:alpha val="95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1"/>
            <a:endParaRPr lang="ko-KR" altLang="en-US" dirty="0">
              <a:latin typeface="-윤고딕360" panose="02030504000101010101" pitchFamily="18" charset="-127"/>
              <a:ea typeface="-윤고딕360" panose="02030504000101010101" pitchFamily="18" charset="-127"/>
            </a:endParaRPr>
          </a:p>
        </p:txBody>
      </p:sp>
      <p:sp>
        <p:nvSpPr>
          <p:cNvPr id="240" name="직사각형 239">
            <a:extLst>
              <a:ext uri="{FF2B5EF4-FFF2-40B4-BE49-F238E27FC236}">
                <a16:creationId xmlns:a16="http://schemas.microsoft.com/office/drawing/2014/main" id="{B5137326-AAC5-46B5-ADBC-0E71F436FF8E}"/>
              </a:ext>
            </a:extLst>
          </p:cNvPr>
          <p:cNvSpPr/>
          <p:nvPr/>
        </p:nvSpPr>
        <p:spPr>
          <a:xfrm>
            <a:off x="-1" y="359958"/>
            <a:ext cx="390653" cy="166699"/>
          </a:xfrm>
          <a:prstGeom prst="rect">
            <a:avLst/>
          </a:prstGeom>
          <a:gradFill>
            <a:gsLst>
              <a:gs pos="51000">
                <a:srgbClr val="009698"/>
              </a:gs>
              <a:gs pos="0">
                <a:srgbClr val="6FBA2C"/>
              </a:gs>
              <a:gs pos="100000">
                <a:srgbClr val="005BAA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-윤고딕340" panose="02030504000101010101" pitchFamily="18" charset="-127"/>
              <a:ea typeface="-윤고딕340" panose="02030504000101010101" pitchFamily="18" charset="-127"/>
            </a:endParaRP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112A997D-AB74-422F-94F8-3E383C87136B}"/>
              </a:ext>
            </a:extLst>
          </p:cNvPr>
          <p:cNvSpPr txBox="1"/>
          <p:nvPr/>
        </p:nvSpPr>
        <p:spPr>
          <a:xfrm>
            <a:off x="552262" y="261022"/>
            <a:ext cx="2555250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/>
                <a:latin typeface="-윤고딕360" panose="02030504000101010101" pitchFamily="18" charset="-127"/>
                <a:ea typeface="-윤고딕360" panose="02030504000101010101" pitchFamily="18" charset="-127"/>
              </a:rPr>
              <a:t>수행 절차</a:t>
            </a:r>
          </a:p>
        </p:txBody>
      </p:sp>
      <p:pic>
        <p:nvPicPr>
          <p:cNvPr id="41" name="그림 40">
            <a:extLst>
              <a:ext uri="{FF2B5EF4-FFF2-40B4-BE49-F238E27FC236}">
                <a16:creationId xmlns:a16="http://schemas.microsoft.com/office/drawing/2014/main" id="{89B8E42E-92B6-4B4E-B162-B780CB0073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75220" y="320095"/>
            <a:ext cx="1381643" cy="223564"/>
          </a:xfrm>
          <a:prstGeom prst="rect">
            <a:avLst/>
          </a:prstGeom>
        </p:spPr>
      </p:pic>
      <p:sp>
        <p:nvSpPr>
          <p:cNvPr id="132" name="직사각형 131"/>
          <p:cNvSpPr/>
          <p:nvPr/>
        </p:nvSpPr>
        <p:spPr>
          <a:xfrm>
            <a:off x="-1" y="790272"/>
            <a:ext cx="9144001" cy="6067728"/>
          </a:xfrm>
          <a:prstGeom prst="rect">
            <a:avLst/>
          </a:prstGeom>
          <a:gradFill>
            <a:gsLst>
              <a:gs pos="100000">
                <a:srgbClr val="012966">
                  <a:alpha val="95000"/>
                </a:srgbClr>
              </a:gs>
              <a:gs pos="50000">
                <a:srgbClr val="044459">
                  <a:alpha val="70000"/>
                </a:srgbClr>
              </a:gs>
              <a:gs pos="0">
                <a:srgbClr val="065D4D">
                  <a:alpha val="95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1"/>
            <a:endParaRPr lang="ko-KR" altLang="en-US" dirty="0">
              <a:latin typeface="+mn-ea"/>
            </a:endParaRPr>
          </a:p>
        </p:txBody>
      </p:sp>
      <p:sp>
        <p:nvSpPr>
          <p:cNvPr id="133" name="직사각형 132"/>
          <p:cNvSpPr/>
          <p:nvPr/>
        </p:nvSpPr>
        <p:spPr>
          <a:xfrm>
            <a:off x="64655" y="836046"/>
            <a:ext cx="9003199" cy="5881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latinLnBrk="0">
              <a:defRPr/>
            </a:pPr>
            <a:r>
              <a:rPr lang="en-US" altLang="ko-KR" sz="3200" kern="0">
                <a:latin typeface="+mn-ea"/>
              </a:rPr>
              <a:t>0</a:t>
            </a:r>
            <a:endParaRPr lang="ko-KR" altLang="en-US" sz="3200" kern="0" dirty="0">
              <a:latin typeface="+mn-ea"/>
            </a:endParaRPr>
          </a:p>
        </p:txBody>
      </p:sp>
      <p:cxnSp>
        <p:nvCxnSpPr>
          <p:cNvPr id="134" name="직선 연결선 133"/>
          <p:cNvCxnSpPr/>
          <p:nvPr/>
        </p:nvCxnSpPr>
        <p:spPr>
          <a:xfrm>
            <a:off x="79891" y="1454851"/>
            <a:ext cx="9003199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직선 연결선 134"/>
          <p:cNvCxnSpPr/>
          <p:nvPr/>
        </p:nvCxnSpPr>
        <p:spPr>
          <a:xfrm flipH="1">
            <a:off x="1726163" y="947537"/>
            <a:ext cx="3220" cy="5797295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직선 연결선 136"/>
          <p:cNvCxnSpPr/>
          <p:nvPr/>
        </p:nvCxnSpPr>
        <p:spPr>
          <a:xfrm>
            <a:off x="6614384" y="863754"/>
            <a:ext cx="10351" cy="5881078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직선 연결선 172"/>
          <p:cNvCxnSpPr/>
          <p:nvPr/>
        </p:nvCxnSpPr>
        <p:spPr>
          <a:xfrm>
            <a:off x="76149" y="2883881"/>
            <a:ext cx="9003199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직선 연결선 173"/>
          <p:cNvCxnSpPr/>
          <p:nvPr/>
        </p:nvCxnSpPr>
        <p:spPr>
          <a:xfrm>
            <a:off x="76626" y="5880342"/>
            <a:ext cx="9003199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직선 연결선 80"/>
          <p:cNvCxnSpPr/>
          <p:nvPr/>
        </p:nvCxnSpPr>
        <p:spPr>
          <a:xfrm>
            <a:off x="4147737" y="894082"/>
            <a:ext cx="0" cy="562092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사각형: 둥근 모서리 28">
            <a:extLst>
              <a:ext uri="{FF2B5EF4-FFF2-40B4-BE49-F238E27FC236}">
                <a16:creationId xmlns:a16="http://schemas.microsoft.com/office/drawing/2014/main" id="{778A84F1-09DA-47A8-838A-A58FE1D3BE3A}"/>
              </a:ext>
            </a:extLst>
          </p:cNvPr>
          <p:cNvSpPr/>
          <p:nvPr/>
        </p:nvSpPr>
        <p:spPr>
          <a:xfrm>
            <a:off x="224043" y="1797859"/>
            <a:ext cx="1324351" cy="60012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>
                <a:solidFill>
                  <a:schemeClr val="tx1"/>
                </a:solidFill>
                <a:latin typeface="+mn-ea"/>
              </a:rPr>
              <a:t>정보제공 및 </a:t>
            </a:r>
            <a:r>
              <a:rPr lang="ko-KR" altLang="en-US" sz="1400" b="1" dirty="0" err="1">
                <a:solidFill>
                  <a:schemeClr val="tx1"/>
                </a:solidFill>
                <a:latin typeface="+mn-ea"/>
              </a:rPr>
              <a:t>참여신청</a:t>
            </a:r>
            <a:endParaRPr lang="ko-KR" altLang="en-US" sz="1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86" name="사각형: 둥근 모서리 28">
            <a:extLst>
              <a:ext uri="{FF2B5EF4-FFF2-40B4-BE49-F238E27FC236}">
                <a16:creationId xmlns:a16="http://schemas.microsoft.com/office/drawing/2014/main" id="{778A84F1-09DA-47A8-838A-A58FE1D3BE3A}"/>
              </a:ext>
            </a:extLst>
          </p:cNvPr>
          <p:cNvSpPr/>
          <p:nvPr/>
        </p:nvSpPr>
        <p:spPr>
          <a:xfrm>
            <a:off x="219600" y="6109324"/>
            <a:ext cx="1324351" cy="34693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확인서 발급</a:t>
            </a:r>
          </a:p>
        </p:txBody>
      </p:sp>
      <p:sp>
        <p:nvSpPr>
          <p:cNvPr id="90" name="모서리가 둥근 직사각형 89"/>
          <p:cNvSpPr/>
          <p:nvPr/>
        </p:nvSpPr>
        <p:spPr>
          <a:xfrm>
            <a:off x="1981269" y="1577946"/>
            <a:ext cx="1935112" cy="35380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1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>
                <a:solidFill>
                  <a:schemeClr val="bg1"/>
                </a:solidFill>
                <a:latin typeface="+mn-ea"/>
              </a:rPr>
              <a:t>참여기관 정보 제공</a:t>
            </a:r>
          </a:p>
        </p:txBody>
      </p:sp>
      <p:sp>
        <p:nvSpPr>
          <p:cNvPr id="91" name="모서리가 둥근 직사각형 90"/>
          <p:cNvSpPr/>
          <p:nvPr/>
        </p:nvSpPr>
        <p:spPr>
          <a:xfrm>
            <a:off x="4407360" y="909924"/>
            <a:ext cx="1975669" cy="48991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0">
              <a:lnSpc>
                <a:spcPct val="120000"/>
              </a:lnSpc>
            </a:pPr>
            <a:r>
              <a:rPr lang="ko-KR" altLang="en-US" sz="12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한국사회보장정보원</a:t>
            </a:r>
            <a:endParaRPr lang="en-US" altLang="ko-KR" sz="12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</a:endParaRPr>
          </a:p>
          <a:p>
            <a:pPr algn="ctr" fontAlgn="base" latinLnBrk="0">
              <a:lnSpc>
                <a:spcPct val="120000"/>
              </a:lnSpc>
            </a:pPr>
            <a:r>
              <a:rPr lang="en-US" altLang="ko-KR" sz="12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(</a:t>
            </a:r>
            <a:r>
              <a:rPr lang="ko-KR" altLang="en-US" sz="12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참여기관</a:t>
            </a:r>
            <a:r>
              <a:rPr lang="en-US" altLang="ko-KR" sz="12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)</a:t>
            </a:r>
            <a:endParaRPr lang="ko-KR" altLang="en-US" sz="105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</a:endParaRPr>
          </a:p>
        </p:txBody>
      </p:sp>
      <p:sp>
        <p:nvSpPr>
          <p:cNvPr id="108" name="모서리가 둥근 직사각형 107"/>
          <p:cNvSpPr/>
          <p:nvPr/>
        </p:nvSpPr>
        <p:spPr>
          <a:xfrm>
            <a:off x="1977295" y="2350243"/>
            <a:ext cx="1939085" cy="33553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1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>
                <a:solidFill>
                  <a:schemeClr val="bg1"/>
                </a:solidFill>
                <a:latin typeface="+mn-ea"/>
              </a:rPr>
              <a:t>참여기업 신청 접수</a:t>
            </a:r>
          </a:p>
        </p:txBody>
      </p:sp>
      <p:sp>
        <p:nvSpPr>
          <p:cNvPr id="116" name="모서리가 둥근 직사각형 115"/>
          <p:cNvSpPr/>
          <p:nvPr/>
        </p:nvSpPr>
        <p:spPr>
          <a:xfrm>
            <a:off x="4414477" y="1584595"/>
            <a:ext cx="1968551" cy="391558"/>
          </a:xfrm>
          <a:prstGeom prst="roundRect">
            <a:avLst/>
          </a:prstGeom>
          <a:solidFill>
            <a:srgbClr val="0070C0"/>
          </a:solidFill>
          <a:ln w="31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err="1">
                <a:solidFill>
                  <a:schemeClr val="bg1"/>
                </a:solidFill>
                <a:latin typeface="+mn-ea"/>
              </a:rPr>
              <a:t>기관정보</a:t>
            </a:r>
            <a:r>
              <a:rPr lang="ko-KR" altLang="en-US" sz="1100" b="1" dirty="0">
                <a:solidFill>
                  <a:schemeClr val="bg1"/>
                </a:solidFill>
                <a:latin typeface="+mn-ea"/>
              </a:rPr>
              <a:t> 및 </a:t>
            </a:r>
            <a:r>
              <a:rPr lang="ko-KR" altLang="en-US" sz="1100" b="1" dirty="0" err="1">
                <a:solidFill>
                  <a:schemeClr val="bg1"/>
                </a:solidFill>
                <a:latin typeface="+mn-ea"/>
              </a:rPr>
              <a:t>실증인프라</a:t>
            </a:r>
            <a:r>
              <a:rPr lang="ko-KR" altLang="en-US" sz="1100" b="1" dirty="0">
                <a:solidFill>
                  <a:schemeClr val="bg1"/>
                </a:solidFill>
                <a:latin typeface="+mn-ea"/>
              </a:rPr>
              <a:t> 현황 제공</a:t>
            </a:r>
          </a:p>
        </p:txBody>
      </p:sp>
      <p:sp>
        <p:nvSpPr>
          <p:cNvPr id="196" name="모서리가 둥근 직사각형 195"/>
          <p:cNvSpPr/>
          <p:nvPr/>
        </p:nvSpPr>
        <p:spPr>
          <a:xfrm>
            <a:off x="6920278" y="1817682"/>
            <a:ext cx="1924401" cy="55891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31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>
                <a:solidFill>
                  <a:schemeClr val="bg1"/>
                </a:solidFill>
                <a:latin typeface="+mn-ea"/>
              </a:rPr>
              <a:t>참여기관 정보 확인 및 </a:t>
            </a:r>
            <a:r>
              <a:rPr lang="ko-KR" altLang="en-US" sz="1100" b="1" dirty="0" err="1">
                <a:solidFill>
                  <a:schemeClr val="bg1"/>
                </a:solidFill>
                <a:latin typeface="+mn-ea"/>
              </a:rPr>
              <a:t>참여분야</a:t>
            </a:r>
            <a:r>
              <a:rPr lang="en-US" altLang="ko-KR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lang="ko-KR" altLang="en-US" sz="1000" b="1" dirty="0" err="1">
                <a:solidFill>
                  <a:schemeClr val="bg1"/>
                </a:solidFill>
                <a:latin typeface="+mn-ea"/>
              </a:rPr>
              <a:t>성능확인</a:t>
            </a:r>
            <a:r>
              <a:rPr lang="en-US" altLang="ko-KR" sz="1000" b="1" dirty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sz="1000" b="1" dirty="0" err="1">
                <a:solidFill>
                  <a:schemeClr val="bg1"/>
                </a:solidFill>
                <a:latin typeface="+mn-ea"/>
              </a:rPr>
              <a:t>단순실증</a:t>
            </a:r>
            <a:r>
              <a:rPr lang="en-US" altLang="ko-KR" sz="1000" b="1" dirty="0">
                <a:solidFill>
                  <a:schemeClr val="bg1"/>
                </a:solidFill>
                <a:latin typeface="+mn-ea"/>
              </a:rPr>
              <a:t>)</a:t>
            </a:r>
            <a:r>
              <a:rPr lang="en-US" altLang="ko-KR" sz="1100" b="1" dirty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100" b="1" dirty="0">
                <a:solidFill>
                  <a:schemeClr val="bg1"/>
                </a:solidFill>
                <a:latin typeface="+mn-ea"/>
              </a:rPr>
              <a:t>선택 후 신청</a:t>
            </a:r>
          </a:p>
        </p:txBody>
      </p:sp>
      <p:cxnSp>
        <p:nvCxnSpPr>
          <p:cNvPr id="57" name="직선 화살표 연결선 56"/>
          <p:cNvCxnSpPr/>
          <p:nvPr/>
        </p:nvCxnSpPr>
        <p:spPr>
          <a:xfrm rot="16200000" flipH="1">
            <a:off x="3972098" y="1589533"/>
            <a:ext cx="300818" cy="2492406"/>
          </a:xfrm>
          <a:prstGeom prst="bentConnector3">
            <a:avLst>
              <a:gd name="adj1" fmla="val 50000"/>
            </a:avLst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1" name="순서도: 판단 200"/>
          <p:cNvSpPr/>
          <p:nvPr/>
        </p:nvSpPr>
        <p:spPr>
          <a:xfrm>
            <a:off x="4364183" y="3006006"/>
            <a:ext cx="2039275" cy="415165"/>
          </a:xfrm>
          <a:prstGeom prst="flowChartDecision">
            <a:avLst/>
          </a:prstGeom>
          <a:solidFill>
            <a:srgbClr val="0070C0"/>
          </a:solidFill>
          <a:ln w="31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err="1">
                <a:solidFill>
                  <a:schemeClr val="bg1"/>
                </a:solidFill>
                <a:latin typeface="+mn-ea"/>
              </a:rPr>
              <a:t>선정여부</a:t>
            </a:r>
            <a:r>
              <a:rPr lang="ko-KR" altLang="en-US" sz="1100" b="1" dirty="0">
                <a:solidFill>
                  <a:schemeClr val="bg1"/>
                </a:solidFill>
                <a:latin typeface="+mn-ea"/>
              </a:rPr>
              <a:t> 검토</a:t>
            </a:r>
          </a:p>
        </p:txBody>
      </p:sp>
      <p:sp>
        <p:nvSpPr>
          <p:cNvPr id="203" name="TextBox 202"/>
          <p:cNvSpPr txBox="1"/>
          <p:nvPr/>
        </p:nvSpPr>
        <p:spPr>
          <a:xfrm>
            <a:off x="5787911" y="3272408"/>
            <a:ext cx="12858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/>
              <a:t>미 선정 시 종료</a:t>
            </a:r>
          </a:p>
        </p:txBody>
      </p:sp>
      <p:sp>
        <p:nvSpPr>
          <p:cNvPr id="205" name="모서리가 둥근 직사각형 204"/>
          <p:cNvSpPr/>
          <p:nvPr/>
        </p:nvSpPr>
        <p:spPr>
          <a:xfrm>
            <a:off x="1997632" y="3035443"/>
            <a:ext cx="1918747" cy="34706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1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>
                <a:solidFill>
                  <a:schemeClr val="bg1"/>
                </a:solidFill>
                <a:latin typeface="+mn-ea"/>
              </a:rPr>
              <a:t>참여기업 </a:t>
            </a:r>
            <a:r>
              <a:rPr lang="ko-KR" altLang="en-US" sz="1100" b="1" dirty="0" err="1">
                <a:solidFill>
                  <a:schemeClr val="bg1"/>
                </a:solidFill>
                <a:latin typeface="+mn-ea"/>
              </a:rPr>
              <a:t>신청정보에</a:t>
            </a:r>
            <a:r>
              <a:rPr lang="ko-KR" altLang="en-US" sz="1100" b="1" dirty="0">
                <a:solidFill>
                  <a:schemeClr val="bg1"/>
                </a:solidFill>
                <a:latin typeface="+mn-ea"/>
              </a:rPr>
              <a:t> 대한 선정 결과 등록</a:t>
            </a:r>
            <a:r>
              <a:rPr lang="en-US" altLang="ko-KR" sz="1100" b="1" dirty="0">
                <a:solidFill>
                  <a:schemeClr val="bg1"/>
                </a:solidFill>
                <a:latin typeface="+mn-ea"/>
              </a:rPr>
              <a:t>(</a:t>
            </a:r>
            <a:r>
              <a:rPr lang="ko-KR" altLang="en-US" sz="1100" b="1" dirty="0">
                <a:solidFill>
                  <a:schemeClr val="bg1"/>
                </a:solidFill>
                <a:latin typeface="+mn-ea"/>
              </a:rPr>
              <a:t>선정</a:t>
            </a:r>
            <a:r>
              <a:rPr lang="en-US" altLang="ko-KR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lang="ko-KR" altLang="en-US" sz="1100" b="1" dirty="0">
                <a:solidFill>
                  <a:schemeClr val="bg1"/>
                </a:solidFill>
                <a:latin typeface="+mn-ea"/>
              </a:rPr>
              <a:t>반려</a:t>
            </a:r>
            <a:r>
              <a:rPr lang="en-US" altLang="ko-KR" sz="1100" b="1" dirty="0">
                <a:solidFill>
                  <a:schemeClr val="bg1"/>
                </a:solidFill>
                <a:latin typeface="+mn-ea"/>
              </a:rPr>
              <a:t>)</a:t>
            </a:r>
            <a:endParaRPr lang="ko-KR" altLang="en-US" sz="110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206" name="직선 연결선 205"/>
          <p:cNvCxnSpPr/>
          <p:nvPr/>
        </p:nvCxnSpPr>
        <p:spPr>
          <a:xfrm>
            <a:off x="55418" y="4667816"/>
            <a:ext cx="9003199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모서리가 둥근 직사각형 206"/>
          <p:cNvSpPr/>
          <p:nvPr/>
        </p:nvSpPr>
        <p:spPr>
          <a:xfrm>
            <a:off x="6963443" y="3282084"/>
            <a:ext cx="1920116" cy="39117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31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>
                <a:solidFill>
                  <a:schemeClr val="bg1"/>
                </a:solidFill>
                <a:latin typeface="+mn-ea"/>
              </a:rPr>
              <a:t>선정</a:t>
            </a:r>
            <a:r>
              <a:rPr lang="en-US" altLang="ko-KR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lang="ko-KR" altLang="en-US" sz="1100" b="1" dirty="0" err="1">
                <a:solidFill>
                  <a:schemeClr val="bg1"/>
                </a:solidFill>
                <a:latin typeface="+mn-ea"/>
              </a:rPr>
              <a:t>미선정</a:t>
            </a:r>
            <a:r>
              <a:rPr lang="ko-KR" altLang="en-US" sz="1100" b="1" dirty="0">
                <a:solidFill>
                  <a:schemeClr val="bg1"/>
                </a:solidFill>
                <a:latin typeface="+mn-ea"/>
              </a:rPr>
              <a:t> 결과 수신</a:t>
            </a:r>
          </a:p>
        </p:txBody>
      </p:sp>
      <p:sp>
        <p:nvSpPr>
          <p:cNvPr id="208" name="TextBox 207"/>
          <p:cNvSpPr txBox="1"/>
          <p:nvPr/>
        </p:nvSpPr>
        <p:spPr>
          <a:xfrm>
            <a:off x="4777869" y="3523350"/>
            <a:ext cx="6712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/>
              <a:t>선정 시 </a:t>
            </a:r>
          </a:p>
        </p:txBody>
      </p:sp>
      <p:sp>
        <p:nvSpPr>
          <p:cNvPr id="213" name="모서리가 둥근 직사각형 212"/>
          <p:cNvSpPr/>
          <p:nvPr/>
        </p:nvSpPr>
        <p:spPr>
          <a:xfrm>
            <a:off x="4363954" y="4725391"/>
            <a:ext cx="1998317" cy="369988"/>
          </a:xfrm>
          <a:prstGeom prst="roundRect">
            <a:avLst/>
          </a:prstGeom>
          <a:solidFill>
            <a:srgbClr val="0070C0"/>
          </a:solidFill>
          <a:ln w="31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err="1">
                <a:solidFill>
                  <a:schemeClr val="bg1"/>
                </a:solidFill>
                <a:latin typeface="+mn-ea"/>
              </a:rPr>
              <a:t>실증지원</a:t>
            </a:r>
            <a:r>
              <a:rPr lang="en-US" altLang="ko-KR" sz="1100" b="1" dirty="0">
                <a:solidFill>
                  <a:schemeClr val="bg1"/>
                </a:solidFill>
                <a:latin typeface="+mn-ea"/>
              </a:rPr>
              <a:t>(</a:t>
            </a:r>
            <a:r>
              <a:rPr lang="ko-KR" altLang="en-US" sz="1100" b="1" dirty="0">
                <a:solidFill>
                  <a:schemeClr val="bg1"/>
                </a:solidFill>
                <a:latin typeface="+mn-ea"/>
              </a:rPr>
              <a:t>테스트베드 제공 및 인력 지원</a:t>
            </a:r>
            <a:r>
              <a:rPr lang="en-US" altLang="ko-KR" sz="1100" b="1" dirty="0">
                <a:solidFill>
                  <a:schemeClr val="bg1"/>
                </a:solidFill>
                <a:latin typeface="+mn-ea"/>
              </a:rPr>
              <a:t>)</a:t>
            </a:r>
            <a:endParaRPr lang="ko-KR" altLang="en-US" sz="11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33" name="모서리가 둥근 직사각형 232"/>
          <p:cNvSpPr/>
          <p:nvPr/>
        </p:nvSpPr>
        <p:spPr>
          <a:xfrm>
            <a:off x="6953658" y="5313949"/>
            <a:ext cx="1913755" cy="43828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31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>
                <a:solidFill>
                  <a:schemeClr val="bg1"/>
                </a:solidFill>
                <a:latin typeface="+mn-ea"/>
              </a:rPr>
              <a:t>자체평가 및 최종성과보고서 제출</a:t>
            </a:r>
          </a:p>
        </p:txBody>
      </p:sp>
      <p:sp>
        <p:nvSpPr>
          <p:cNvPr id="287" name="TextBox 286"/>
          <p:cNvSpPr txBox="1"/>
          <p:nvPr/>
        </p:nvSpPr>
        <p:spPr>
          <a:xfrm>
            <a:off x="6568561" y="3809827"/>
            <a:ext cx="18133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/>
              <a:t>계약서 내용</a:t>
            </a:r>
            <a:r>
              <a:rPr lang="en-US" altLang="ko-KR" sz="1100" dirty="0"/>
              <a:t>(</a:t>
            </a:r>
            <a:r>
              <a:rPr lang="ko-KR" altLang="en-US" sz="1100" dirty="0"/>
              <a:t>기간</a:t>
            </a:r>
            <a:r>
              <a:rPr lang="en-US" altLang="ko-KR" sz="1100" dirty="0"/>
              <a:t>, </a:t>
            </a:r>
            <a:r>
              <a:rPr lang="ko-KR" altLang="en-US" sz="1100" dirty="0"/>
              <a:t>조건 등</a:t>
            </a:r>
            <a:r>
              <a:rPr lang="en-US" altLang="ko-KR" sz="1100" dirty="0"/>
              <a:t>)</a:t>
            </a:r>
            <a:endParaRPr lang="ko-KR" altLang="en-US" sz="1100" dirty="0"/>
          </a:p>
        </p:txBody>
      </p:sp>
      <p:sp>
        <p:nvSpPr>
          <p:cNvPr id="328" name="순서도: 판단 327"/>
          <p:cNvSpPr/>
          <p:nvPr/>
        </p:nvSpPr>
        <p:spPr>
          <a:xfrm>
            <a:off x="6946315" y="4705495"/>
            <a:ext cx="1898364" cy="393761"/>
          </a:xfrm>
          <a:prstGeom prst="flowChartDecision">
            <a:avLst/>
          </a:prstGeom>
          <a:solidFill>
            <a:schemeClr val="accent3">
              <a:lumMod val="75000"/>
            </a:schemeClr>
          </a:solidFill>
          <a:ln w="31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b="1" dirty="0" err="1">
                <a:solidFill>
                  <a:schemeClr val="bg1"/>
                </a:solidFill>
                <a:latin typeface="+mn-ea"/>
              </a:rPr>
              <a:t>테스트결과</a:t>
            </a:r>
            <a:r>
              <a:rPr lang="ko-KR" altLang="en-US" sz="1050" b="1" dirty="0">
                <a:solidFill>
                  <a:schemeClr val="bg1"/>
                </a:solidFill>
                <a:latin typeface="+mn-ea"/>
              </a:rPr>
              <a:t> 보완</a:t>
            </a:r>
          </a:p>
        </p:txBody>
      </p:sp>
      <p:sp>
        <p:nvSpPr>
          <p:cNvPr id="107" name="모서리가 둥근 직사각형 106"/>
          <p:cNvSpPr/>
          <p:nvPr/>
        </p:nvSpPr>
        <p:spPr>
          <a:xfrm>
            <a:off x="170693" y="954646"/>
            <a:ext cx="1468620" cy="44828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0">
              <a:lnSpc>
                <a:spcPct val="120000"/>
              </a:lnSpc>
            </a:pPr>
            <a:r>
              <a:rPr lang="ko-KR" altLang="en-US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업무절차</a:t>
            </a:r>
            <a:endParaRPr lang="ko-KR" altLang="en-US" sz="12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32" name="직선 화살표 연결선 31"/>
          <p:cNvCxnSpPr>
            <a:stCxn id="196" idx="2"/>
            <a:endCxn id="108" idx="3"/>
          </p:cNvCxnSpPr>
          <p:nvPr/>
        </p:nvCxnSpPr>
        <p:spPr>
          <a:xfrm rot="5400000">
            <a:off x="5828723" y="464255"/>
            <a:ext cx="141415" cy="3966099"/>
          </a:xfrm>
          <a:prstGeom prst="bentConnector2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7" name="모서리가 둥근 직사각형 156"/>
          <p:cNvSpPr/>
          <p:nvPr/>
        </p:nvSpPr>
        <p:spPr>
          <a:xfrm>
            <a:off x="1946199" y="914344"/>
            <a:ext cx="1975669" cy="48991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0">
              <a:lnSpc>
                <a:spcPct val="120000"/>
              </a:lnSpc>
            </a:pPr>
            <a:r>
              <a:rPr lang="ko-KR" altLang="en-US" sz="12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한국수자원공사</a:t>
            </a:r>
            <a:endParaRPr lang="en-US" altLang="ko-KR" sz="12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</a:endParaRPr>
          </a:p>
          <a:p>
            <a:pPr algn="ctr" fontAlgn="base" latinLnBrk="0">
              <a:lnSpc>
                <a:spcPct val="120000"/>
              </a:lnSpc>
            </a:pPr>
            <a:r>
              <a:rPr lang="en-US" altLang="ko-KR" sz="12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(</a:t>
            </a:r>
            <a:r>
              <a:rPr lang="ko-KR" altLang="en-US" sz="12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운영기관</a:t>
            </a:r>
            <a:r>
              <a:rPr lang="en-US" altLang="ko-KR" sz="12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)</a:t>
            </a:r>
            <a:endParaRPr lang="ko-KR" altLang="en-US" sz="105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</a:endParaRPr>
          </a:p>
        </p:txBody>
      </p:sp>
      <p:sp>
        <p:nvSpPr>
          <p:cNvPr id="158" name="모서리가 둥근 직사각형 157"/>
          <p:cNvSpPr/>
          <p:nvPr/>
        </p:nvSpPr>
        <p:spPr>
          <a:xfrm>
            <a:off x="6869011" y="926627"/>
            <a:ext cx="1975669" cy="48991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0">
              <a:lnSpc>
                <a:spcPct val="120000"/>
              </a:lnSpc>
            </a:pPr>
            <a:r>
              <a:rPr lang="ko-KR" altLang="en-US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참여기업</a:t>
            </a:r>
            <a:endParaRPr lang="ko-KR" altLang="en-US" sz="12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88" name="꺾인 연결선 87"/>
          <p:cNvCxnSpPr>
            <a:stCxn id="90" idx="2"/>
            <a:endCxn id="196" idx="1"/>
          </p:cNvCxnSpPr>
          <p:nvPr/>
        </p:nvCxnSpPr>
        <p:spPr>
          <a:xfrm rot="16200000" flipH="1">
            <a:off x="4851858" y="28719"/>
            <a:ext cx="165387" cy="3971453"/>
          </a:xfrm>
          <a:prstGeom prst="bentConnector2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6" name="직선 화살표 연결선 105"/>
          <p:cNvCxnSpPr>
            <a:endCxn id="90" idx="3"/>
          </p:cNvCxnSpPr>
          <p:nvPr/>
        </p:nvCxnSpPr>
        <p:spPr>
          <a:xfrm flipH="1" flipV="1">
            <a:off x="3916381" y="1754850"/>
            <a:ext cx="490979" cy="2625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2" name="직선 화살표 연결선 161"/>
          <p:cNvCxnSpPr>
            <a:stCxn id="201" idx="1"/>
            <a:endCxn id="205" idx="3"/>
          </p:cNvCxnSpPr>
          <p:nvPr/>
        </p:nvCxnSpPr>
        <p:spPr>
          <a:xfrm flipH="1" flipV="1">
            <a:off x="3916379" y="3208976"/>
            <a:ext cx="447804" cy="4613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23" name="모서리가 둥근 직사각형 222"/>
          <p:cNvSpPr/>
          <p:nvPr/>
        </p:nvSpPr>
        <p:spPr>
          <a:xfrm>
            <a:off x="4386604" y="3853504"/>
            <a:ext cx="1991139" cy="391558"/>
          </a:xfrm>
          <a:prstGeom prst="roundRect">
            <a:avLst/>
          </a:prstGeom>
          <a:solidFill>
            <a:srgbClr val="0070C0"/>
          </a:solidFill>
          <a:ln w="31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>
                <a:solidFill>
                  <a:schemeClr val="bg1"/>
                </a:solidFill>
                <a:latin typeface="+mn-ea"/>
              </a:rPr>
              <a:t>계약서 작성 및 </a:t>
            </a:r>
            <a:r>
              <a:rPr lang="ko-KR" altLang="en-US" sz="1100" b="1" dirty="0" err="1">
                <a:solidFill>
                  <a:schemeClr val="bg1"/>
                </a:solidFill>
                <a:latin typeface="+mn-ea"/>
              </a:rPr>
              <a:t>검토요청</a:t>
            </a:r>
            <a:endParaRPr lang="ko-KR" altLang="en-US" sz="110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166" name="직선 화살표 연결선 165"/>
          <p:cNvCxnSpPr>
            <a:endCxn id="223" idx="0"/>
          </p:cNvCxnSpPr>
          <p:nvPr/>
        </p:nvCxnSpPr>
        <p:spPr>
          <a:xfrm>
            <a:off x="5371788" y="3372814"/>
            <a:ext cx="10386" cy="480690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35" name="모서리가 둥근 직사각형 234"/>
          <p:cNvSpPr/>
          <p:nvPr/>
        </p:nvSpPr>
        <p:spPr>
          <a:xfrm>
            <a:off x="6943108" y="4203735"/>
            <a:ext cx="1920116" cy="39117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31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>
                <a:solidFill>
                  <a:schemeClr val="bg1"/>
                </a:solidFill>
                <a:latin typeface="+mn-ea"/>
              </a:rPr>
              <a:t>계약서 검토의견 회신</a:t>
            </a:r>
          </a:p>
        </p:txBody>
      </p:sp>
      <p:cxnSp>
        <p:nvCxnSpPr>
          <p:cNvPr id="184" name="꺾인 연결선 183"/>
          <p:cNvCxnSpPr>
            <a:endCxn id="235" idx="0"/>
          </p:cNvCxnSpPr>
          <p:nvPr/>
        </p:nvCxnSpPr>
        <p:spPr>
          <a:xfrm>
            <a:off x="6377743" y="4031473"/>
            <a:ext cx="1525423" cy="172262"/>
          </a:xfrm>
          <a:prstGeom prst="bentConnector2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0" name="직선 화살표 연결선 189"/>
          <p:cNvCxnSpPr>
            <a:endCxn id="213" idx="0"/>
          </p:cNvCxnSpPr>
          <p:nvPr/>
        </p:nvCxnSpPr>
        <p:spPr>
          <a:xfrm flipH="1">
            <a:off x="5363113" y="4282699"/>
            <a:ext cx="2458" cy="442692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2" name="꺾인 연결선 191"/>
          <p:cNvCxnSpPr/>
          <p:nvPr/>
        </p:nvCxnSpPr>
        <p:spPr>
          <a:xfrm rot="10800000">
            <a:off x="5654994" y="4245062"/>
            <a:ext cx="1265286" cy="182776"/>
          </a:xfrm>
          <a:prstGeom prst="bentConnector3">
            <a:avLst>
              <a:gd name="adj1" fmla="val 100087"/>
            </a:avLst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0" name="직선 화살표 연결선 199"/>
          <p:cNvCxnSpPr/>
          <p:nvPr/>
        </p:nvCxnSpPr>
        <p:spPr>
          <a:xfrm>
            <a:off x="6383028" y="4902685"/>
            <a:ext cx="560080" cy="0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2" name="모서리가 둥근 직사각형 261"/>
          <p:cNvSpPr/>
          <p:nvPr/>
        </p:nvSpPr>
        <p:spPr>
          <a:xfrm>
            <a:off x="4356838" y="5309118"/>
            <a:ext cx="1998317" cy="479630"/>
          </a:xfrm>
          <a:prstGeom prst="roundRect">
            <a:avLst/>
          </a:prstGeom>
          <a:solidFill>
            <a:srgbClr val="0070C0"/>
          </a:solidFill>
          <a:ln w="31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>
                <a:solidFill>
                  <a:schemeClr val="bg1"/>
                </a:solidFill>
                <a:latin typeface="+mn-ea"/>
              </a:rPr>
              <a:t>현장평가 및 결과보고서 작성</a:t>
            </a:r>
          </a:p>
        </p:txBody>
      </p:sp>
      <p:sp>
        <p:nvSpPr>
          <p:cNvPr id="263" name="모서리가 둥근 직사각형 262"/>
          <p:cNvSpPr/>
          <p:nvPr/>
        </p:nvSpPr>
        <p:spPr>
          <a:xfrm>
            <a:off x="4354239" y="6067978"/>
            <a:ext cx="1998317" cy="479630"/>
          </a:xfrm>
          <a:prstGeom prst="roundRect">
            <a:avLst/>
          </a:prstGeom>
          <a:solidFill>
            <a:srgbClr val="0070C0"/>
          </a:solidFill>
          <a:ln w="31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>
                <a:solidFill>
                  <a:schemeClr val="bg1"/>
                </a:solidFill>
                <a:latin typeface="+mn-ea"/>
              </a:rPr>
              <a:t>기술제품성능확인서 발급</a:t>
            </a:r>
          </a:p>
        </p:txBody>
      </p:sp>
      <p:sp>
        <p:nvSpPr>
          <p:cNvPr id="264" name="모서리가 둥근 직사각형 263"/>
          <p:cNvSpPr/>
          <p:nvPr/>
        </p:nvSpPr>
        <p:spPr>
          <a:xfrm>
            <a:off x="1966024" y="6064919"/>
            <a:ext cx="1918747" cy="45905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1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err="1">
                <a:solidFill>
                  <a:schemeClr val="bg1"/>
                </a:solidFill>
                <a:latin typeface="+mn-ea"/>
              </a:rPr>
              <a:t>실증결과</a:t>
            </a:r>
            <a:r>
              <a:rPr lang="ko-KR" altLang="en-US" sz="1100" b="1" dirty="0">
                <a:solidFill>
                  <a:schemeClr val="bg1"/>
                </a:solidFill>
                <a:latin typeface="+mn-ea"/>
              </a:rPr>
              <a:t> 제출</a:t>
            </a:r>
          </a:p>
        </p:txBody>
      </p:sp>
      <p:sp>
        <p:nvSpPr>
          <p:cNvPr id="266" name="모서리가 둥근 직사각형 265"/>
          <p:cNvSpPr/>
          <p:nvPr/>
        </p:nvSpPr>
        <p:spPr>
          <a:xfrm>
            <a:off x="6920278" y="6109324"/>
            <a:ext cx="1913755" cy="43828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31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>
                <a:solidFill>
                  <a:schemeClr val="bg1"/>
                </a:solidFill>
                <a:latin typeface="+mn-ea"/>
              </a:rPr>
              <a:t>기술제품성능확인서 수령</a:t>
            </a:r>
          </a:p>
        </p:txBody>
      </p:sp>
      <p:cxnSp>
        <p:nvCxnSpPr>
          <p:cNvPr id="221" name="직선 화살표 연결선 220"/>
          <p:cNvCxnSpPr>
            <a:endCxn id="262" idx="0"/>
          </p:cNvCxnSpPr>
          <p:nvPr/>
        </p:nvCxnSpPr>
        <p:spPr>
          <a:xfrm>
            <a:off x="5355996" y="5142171"/>
            <a:ext cx="1" cy="1669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직선 화살표 연결선 267"/>
          <p:cNvCxnSpPr>
            <a:stCxn id="262" idx="2"/>
          </p:cNvCxnSpPr>
          <p:nvPr/>
        </p:nvCxnSpPr>
        <p:spPr>
          <a:xfrm flipH="1">
            <a:off x="5353397" y="5788748"/>
            <a:ext cx="2600" cy="263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직선 연결선 272"/>
          <p:cNvCxnSpPr/>
          <p:nvPr/>
        </p:nvCxnSpPr>
        <p:spPr>
          <a:xfrm>
            <a:off x="67389" y="3704542"/>
            <a:ext cx="9003199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꺾인 연결선 228"/>
          <p:cNvCxnSpPr/>
          <p:nvPr/>
        </p:nvCxnSpPr>
        <p:spPr>
          <a:xfrm>
            <a:off x="2876304" y="3387299"/>
            <a:ext cx="4066803" cy="134234"/>
          </a:xfrm>
          <a:prstGeom prst="bentConnector3">
            <a:avLst>
              <a:gd name="adj1" fmla="val -16"/>
            </a:avLst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9" name="직선 화살표 연결선 268"/>
          <p:cNvCxnSpPr>
            <a:endCxn id="233" idx="0"/>
          </p:cNvCxnSpPr>
          <p:nvPr/>
        </p:nvCxnSpPr>
        <p:spPr>
          <a:xfrm>
            <a:off x="7903166" y="5094098"/>
            <a:ext cx="7370" cy="219851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8" name="직선 화살표 연결선 277"/>
          <p:cNvCxnSpPr>
            <a:stCxn id="233" idx="1"/>
          </p:cNvCxnSpPr>
          <p:nvPr/>
        </p:nvCxnSpPr>
        <p:spPr>
          <a:xfrm flipH="1" flipV="1">
            <a:off x="6352556" y="5527189"/>
            <a:ext cx="601102" cy="5902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1" name="직선 화살표 연결선 280"/>
          <p:cNvCxnSpPr/>
          <p:nvPr/>
        </p:nvCxnSpPr>
        <p:spPr>
          <a:xfrm>
            <a:off x="6377743" y="6312499"/>
            <a:ext cx="490355" cy="0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9" name="직선 화살표 연결선 288"/>
          <p:cNvCxnSpPr/>
          <p:nvPr/>
        </p:nvCxnSpPr>
        <p:spPr>
          <a:xfrm flipH="1">
            <a:off x="3888115" y="6307793"/>
            <a:ext cx="435681" cy="0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9" name="아래쪽 화살표 80"/>
          <p:cNvSpPr/>
          <p:nvPr/>
        </p:nvSpPr>
        <p:spPr>
          <a:xfrm>
            <a:off x="292367" y="2397983"/>
            <a:ext cx="1265615" cy="3654380"/>
          </a:xfrm>
          <a:prstGeom prst="downArrow">
            <a:avLst>
              <a:gd name="adj1" fmla="val 58757"/>
              <a:gd name="adj2" fmla="val 42653"/>
            </a:avLst>
          </a:prstGeom>
          <a:gradFill>
            <a:gsLst>
              <a:gs pos="0">
                <a:srgbClr val="0070C0"/>
              </a:gs>
              <a:gs pos="98750">
                <a:srgbClr val="02BE7F">
                  <a:alpha val="0"/>
                </a:srgbClr>
              </a:gs>
              <a:gs pos="13000">
                <a:srgbClr val="02BE7F"/>
              </a:gs>
            </a:gsLst>
            <a:lin ang="16200000" scaled="0"/>
          </a:gradFill>
          <a:ln w="15875" cap="rnd">
            <a:noFill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528" dirty="0">
              <a:solidFill>
                <a:prstClr val="white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0" name="사각형: 둥근 모서리 28">
            <a:extLst>
              <a:ext uri="{FF2B5EF4-FFF2-40B4-BE49-F238E27FC236}">
                <a16:creationId xmlns:a16="http://schemas.microsoft.com/office/drawing/2014/main" id="{778A84F1-09DA-47A8-838A-A58FE1D3BE3A}"/>
              </a:ext>
            </a:extLst>
          </p:cNvPr>
          <p:cNvSpPr/>
          <p:nvPr/>
        </p:nvSpPr>
        <p:spPr>
          <a:xfrm>
            <a:off x="231959" y="3017463"/>
            <a:ext cx="1324351" cy="43297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err="1">
                <a:solidFill>
                  <a:schemeClr val="tx1"/>
                </a:solidFill>
                <a:latin typeface="+mn-ea"/>
              </a:rPr>
              <a:t>선정여부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 검토</a:t>
            </a:r>
          </a:p>
        </p:txBody>
      </p:sp>
      <p:sp>
        <p:nvSpPr>
          <p:cNvPr id="71" name="사각형: 둥근 모서리 28">
            <a:extLst>
              <a:ext uri="{FF2B5EF4-FFF2-40B4-BE49-F238E27FC236}">
                <a16:creationId xmlns:a16="http://schemas.microsoft.com/office/drawing/2014/main" id="{778A84F1-09DA-47A8-838A-A58FE1D3BE3A}"/>
              </a:ext>
            </a:extLst>
          </p:cNvPr>
          <p:cNvSpPr/>
          <p:nvPr/>
        </p:nvSpPr>
        <p:spPr>
          <a:xfrm>
            <a:off x="205396" y="4968467"/>
            <a:ext cx="1324351" cy="34693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err="1">
                <a:solidFill>
                  <a:schemeClr val="tx1"/>
                </a:solidFill>
                <a:latin typeface="+mn-ea"/>
              </a:rPr>
              <a:t>실증지원</a:t>
            </a:r>
            <a:endParaRPr lang="ko-KR" altLang="en-US" sz="1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2" name="사각형: 둥근 모서리 28">
            <a:extLst>
              <a:ext uri="{FF2B5EF4-FFF2-40B4-BE49-F238E27FC236}">
                <a16:creationId xmlns:a16="http://schemas.microsoft.com/office/drawing/2014/main" id="{778A84F1-09DA-47A8-838A-A58FE1D3BE3A}"/>
              </a:ext>
            </a:extLst>
          </p:cNvPr>
          <p:cNvSpPr/>
          <p:nvPr/>
        </p:nvSpPr>
        <p:spPr>
          <a:xfrm>
            <a:off x="210697" y="3869099"/>
            <a:ext cx="1324351" cy="43365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계약체결</a:t>
            </a:r>
          </a:p>
        </p:txBody>
      </p:sp>
    </p:spTree>
    <p:extLst>
      <p:ext uri="{BB962C8B-B14F-4D97-AF65-F5344CB8AC3E}">
        <p14:creationId xmlns:p14="http://schemas.microsoft.com/office/powerpoint/2010/main" val="372503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직사각형 169"/>
          <p:cNvSpPr/>
          <p:nvPr/>
        </p:nvSpPr>
        <p:spPr>
          <a:xfrm>
            <a:off x="0" y="0"/>
            <a:ext cx="9144000" cy="772160"/>
          </a:xfrm>
          <a:prstGeom prst="rect">
            <a:avLst/>
          </a:prstGeom>
          <a:gradFill>
            <a:gsLst>
              <a:gs pos="100000">
                <a:srgbClr val="012966">
                  <a:alpha val="95000"/>
                </a:srgbClr>
              </a:gs>
              <a:gs pos="50000">
                <a:srgbClr val="044459">
                  <a:alpha val="70000"/>
                </a:srgbClr>
              </a:gs>
              <a:gs pos="0">
                <a:srgbClr val="065D4D">
                  <a:alpha val="95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1"/>
            <a:endParaRPr lang="ko-KR" altLang="en-US" dirty="0">
              <a:latin typeface="-윤고딕360" panose="02030504000101010101" pitchFamily="18" charset="-127"/>
              <a:ea typeface="-윤고딕360" panose="02030504000101010101" pitchFamily="18" charset="-127"/>
            </a:endParaRPr>
          </a:p>
        </p:txBody>
      </p:sp>
      <p:sp>
        <p:nvSpPr>
          <p:cNvPr id="240" name="직사각형 239">
            <a:extLst>
              <a:ext uri="{FF2B5EF4-FFF2-40B4-BE49-F238E27FC236}">
                <a16:creationId xmlns:a16="http://schemas.microsoft.com/office/drawing/2014/main" id="{B5137326-AAC5-46B5-ADBC-0E71F436FF8E}"/>
              </a:ext>
            </a:extLst>
          </p:cNvPr>
          <p:cNvSpPr/>
          <p:nvPr/>
        </p:nvSpPr>
        <p:spPr>
          <a:xfrm>
            <a:off x="-1" y="359958"/>
            <a:ext cx="390653" cy="166699"/>
          </a:xfrm>
          <a:prstGeom prst="rect">
            <a:avLst/>
          </a:prstGeom>
          <a:gradFill>
            <a:gsLst>
              <a:gs pos="51000">
                <a:srgbClr val="009698"/>
              </a:gs>
              <a:gs pos="0">
                <a:srgbClr val="6FBA2C"/>
              </a:gs>
              <a:gs pos="100000">
                <a:srgbClr val="005BAA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-윤고딕340" panose="02030504000101010101" pitchFamily="18" charset="-127"/>
              <a:ea typeface="-윤고딕340" panose="02030504000101010101" pitchFamily="18" charset="-127"/>
            </a:endParaRP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112A997D-AB74-422F-94F8-3E383C87136B}"/>
              </a:ext>
            </a:extLst>
          </p:cNvPr>
          <p:cNvSpPr txBox="1"/>
          <p:nvPr/>
        </p:nvSpPr>
        <p:spPr>
          <a:xfrm>
            <a:off x="552262" y="261022"/>
            <a:ext cx="2555250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/>
                <a:latin typeface="-윤고딕360" panose="02030504000101010101" pitchFamily="18" charset="-127"/>
                <a:ea typeface="-윤고딕360" panose="02030504000101010101" pitchFamily="18" charset="-127"/>
              </a:rPr>
              <a:t>신청 방법</a:t>
            </a:r>
          </a:p>
        </p:txBody>
      </p:sp>
      <p:pic>
        <p:nvPicPr>
          <p:cNvPr id="41" name="그림 40">
            <a:extLst>
              <a:ext uri="{FF2B5EF4-FFF2-40B4-BE49-F238E27FC236}">
                <a16:creationId xmlns:a16="http://schemas.microsoft.com/office/drawing/2014/main" id="{89B8E42E-92B6-4B4E-B162-B780CB0073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75220" y="320095"/>
            <a:ext cx="1381643" cy="223564"/>
          </a:xfrm>
          <a:prstGeom prst="rect">
            <a:avLst/>
          </a:prstGeom>
        </p:spPr>
      </p:pic>
      <p:sp>
        <p:nvSpPr>
          <p:cNvPr id="132" name="직사각형 131"/>
          <p:cNvSpPr/>
          <p:nvPr/>
        </p:nvSpPr>
        <p:spPr>
          <a:xfrm>
            <a:off x="-1" y="790272"/>
            <a:ext cx="9144001" cy="6067728"/>
          </a:xfrm>
          <a:prstGeom prst="rect">
            <a:avLst/>
          </a:prstGeom>
          <a:gradFill>
            <a:gsLst>
              <a:gs pos="100000">
                <a:srgbClr val="012966">
                  <a:alpha val="95000"/>
                </a:srgbClr>
              </a:gs>
              <a:gs pos="50000">
                <a:srgbClr val="044459">
                  <a:alpha val="70000"/>
                </a:srgbClr>
              </a:gs>
              <a:gs pos="0">
                <a:srgbClr val="065D4D">
                  <a:alpha val="95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1"/>
            <a:endParaRPr lang="ko-KR" altLang="en-US" dirty="0">
              <a:latin typeface="옥션고딕 M" panose="02000000000000000000" pitchFamily="2" charset="-127"/>
              <a:ea typeface="옥션고딕 M" panose="02000000000000000000" pitchFamily="2" charset="-127"/>
            </a:endParaRPr>
          </a:p>
        </p:txBody>
      </p:sp>
      <p:sp>
        <p:nvSpPr>
          <p:cNvPr id="107" name="직사각형 106"/>
          <p:cNvSpPr/>
          <p:nvPr/>
        </p:nvSpPr>
        <p:spPr>
          <a:xfrm>
            <a:off x="214282" y="893970"/>
            <a:ext cx="8715437" cy="5870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3200" b="1" dirty="0">
              <a:solidFill>
                <a:schemeClr val="tx1"/>
              </a:solidFill>
              <a:latin typeface="옥션고딕 M" panose="02000000000000000000" pitchFamily="2" charset="-127"/>
              <a:ea typeface="옥션고딕 M" panose="02000000000000000000" pitchFamily="2" charset="-127"/>
            </a:endParaRPr>
          </a:p>
        </p:txBody>
      </p:sp>
      <p:pic>
        <p:nvPicPr>
          <p:cNvPr id="111" name="_x209113248" descr="DRW0000299807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074" y="3507436"/>
            <a:ext cx="4934207" cy="216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_x872840264" descr="DRW00002998078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52" y="1451039"/>
            <a:ext cx="3756586" cy="19808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" name="모서리가 둥근 직사각형 112"/>
          <p:cNvSpPr/>
          <p:nvPr/>
        </p:nvSpPr>
        <p:spPr>
          <a:xfrm>
            <a:off x="4748978" y="1527766"/>
            <a:ext cx="3579000" cy="182738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b="1" dirty="0" err="1">
                <a:solidFill>
                  <a:srgbClr val="0000FF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실증지원</a:t>
            </a:r>
            <a:r>
              <a:rPr lang="ko-KR" altLang="en-US" sz="1400" b="1" dirty="0">
                <a:solidFill>
                  <a:srgbClr val="0000FF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 신청 </a:t>
            </a:r>
            <a:r>
              <a:rPr lang="ko-KR" altLang="en-US" sz="1400" b="1" dirty="0">
                <a:solidFill>
                  <a:schemeClr val="tx1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기술개발 공모 </a:t>
            </a:r>
            <a:r>
              <a:rPr lang="en-US" altLang="ko-KR" sz="1400" b="1" dirty="0">
                <a:solidFill>
                  <a:schemeClr val="tx1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&gt; </a:t>
            </a:r>
            <a:r>
              <a:rPr lang="ko-KR" altLang="en-US" sz="1400" b="1" dirty="0" err="1">
                <a:solidFill>
                  <a:schemeClr val="tx1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상시공모</a:t>
            </a:r>
            <a:r>
              <a:rPr lang="ko-KR" altLang="en-US" sz="1400" b="1" dirty="0">
                <a:solidFill>
                  <a:schemeClr val="tx1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 신청 플랫폼을 통해 </a:t>
            </a:r>
            <a:r>
              <a:rPr lang="ko-KR" altLang="en-US" sz="1400" b="1" dirty="0">
                <a:solidFill>
                  <a:srgbClr val="0000FF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신청</a:t>
            </a:r>
            <a:endParaRPr lang="en-US" altLang="ko-KR" sz="1400" b="1" dirty="0">
              <a:solidFill>
                <a:srgbClr val="0000FF"/>
              </a:solidFill>
              <a:latin typeface="옥션고딕 M" panose="02000000000000000000" pitchFamily="2" charset="-127"/>
              <a:ea typeface="옥션고딕 M" panose="02000000000000000000" pitchFamily="2" charset="-127"/>
            </a:endParaRPr>
          </a:p>
          <a:p>
            <a:endParaRPr lang="en-US" altLang="ko-KR" sz="1400" b="1" dirty="0">
              <a:solidFill>
                <a:schemeClr val="tx1"/>
              </a:solidFill>
              <a:latin typeface="옥션고딕 M" panose="02000000000000000000" pitchFamily="2" charset="-127"/>
              <a:ea typeface="옥션고딕 M" panose="02000000000000000000" pitchFamily="2" charset="-127"/>
            </a:endParaRPr>
          </a:p>
          <a:p>
            <a:r>
              <a:rPr lang="ko-KR" altLang="en-US" sz="1400" b="1" dirty="0">
                <a:solidFill>
                  <a:schemeClr val="tx1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①  공모 참여기관 목록에서 지원  희망      </a:t>
            </a:r>
            <a:endParaRPr lang="en-US" altLang="ko-KR" sz="1400" b="1" dirty="0">
              <a:solidFill>
                <a:schemeClr val="tx1"/>
              </a:solidFill>
              <a:latin typeface="옥션고딕 M" panose="02000000000000000000" pitchFamily="2" charset="-127"/>
              <a:ea typeface="옥션고딕 M" panose="02000000000000000000" pitchFamily="2" charset="-127"/>
            </a:endParaRPr>
          </a:p>
          <a:p>
            <a:r>
              <a:rPr lang="ko-KR" altLang="en-US" sz="1400" b="1" dirty="0">
                <a:solidFill>
                  <a:schemeClr val="tx1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      기관 선택 → 참여 신청서 버튼 활성화 </a:t>
            </a:r>
            <a:endParaRPr lang="en-US" altLang="ko-KR" sz="1400" b="1" dirty="0">
              <a:solidFill>
                <a:schemeClr val="tx1"/>
              </a:solidFill>
              <a:latin typeface="옥션고딕 M" panose="02000000000000000000" pitchFamily="2" charset="-127"/>
              <a:ea typeface="옥션고딕 M" panose="02000000000000000000" pitchFamily="2" charset="-127"/>
            </a:endParaRPr>
          </a:p>
          <a:p>
            <a:endParaRPr lang="en-US" altLang="ko-KR" sz="1400" b="1" dirty="0">
              <a:solidFill>
                <a:schemeClr val="tx1"/>
              </a:solidFill>
              <a:latin typeface="옥션고딕 M" panose="02000000000000000000" pitchFamily="2" charset="-127"/>
              <a:ea typeface="옥션고딕 M" panose="02000000000000000000" pitchFamily="2" charset="-127"/>
            </a:endParaRPr>
          </a:p>
          <a:p>
            <a:r>
              <a:rPr lang="ko-KR" altLang="en-US" sz="1400" b="1" dirty="0">
                <a:solidFill>
                  <a:schemeClr val="tx1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②  지원을 희망하는 분야 선택 →  신청서                       </a:t>
            </a:r>
            <a:endParaRPr lang="en-US" altLang="ko-KR" sz="1400" b="1" dirty="0">
              <a:solidFill>
                <a:schemeClr val="tx1"/>
              </a:solidFill>
              <a:latin typeface="옥션고딕 M" panose="02000000000000000000" pitchFamily="2" charset="-127"/>
              <a:ea typeface="옥션고딕 M" panose="02000000000000000000" pitchFamily="2" charset="-127"/>
            </a:endParaRPr>
          </a:p>
          <a:p>
            <a:r>
              <a:rPr lang="en-US" altLang="ko-KR" sz="1400" b="1" dirty="0">
                <a:solidFill>
                  <a:schemeClr val="tx1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      </a:t>
            </a:r>
            <a:r>
              <a:rPr lang="ko-KR" altLang="en-US" sz="1400" b="1" dirty="0">
                <a:solidFill>
                  <a:schemeClr val="tx1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창</a:t>
            </a:r>
            <a:r>
              <a:rPr lang="en-US" altLang="ko-KR" sz="1400" b="1" dirty="0">
                <a:solidFill>
                  <a:schemeClr val="tx1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 </a:t>
            </a:r>
            <a:r>
              <a:rPr lang="ko-KR" altLang="en-US" sz="1400" b="1" dirty="0">
                <a:solidFill>
                  <a:schemeClr val="tx1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활성화</a:t>
            </a:r>
            <a:endParaRPr lang="en-US" altLang="ko-KR" sz="1400" b="1" dirty="0">
              <a:solidFill>
                <a:schemeClr val="tx1"/>
              </a:solidFill>
              <a:latin typeface="옥션고딕 M" panose="02000000000000000000" pitchFamily="2" charset="-127"/>
              <a:ea typeface="옥션고딕 M" panose="02000000000000000000" pitchFamily="2" charset="-127"/>
            </a:endParaRPr>
          </a:p>
        </p:txBody>
      </p:sp>
      <p:sp>
        <p:nvSpPr>
          <p:cNvPr id="114" name="모서리가 둥근 직사각형 113"/>
          <p:cNvSpPr/>
          <p:nvPr/>
        </p:nvSpPr>
        <p:spPr>
          <a:xfrm>
            <a:off x="436535" y="3561335"/>
            <a:ext cx="3242102" cy="21026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b="1" dirty="0">
                <a:solidFill>
                  <a:schemeClr val="tx1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③ 신청서 창에서 기본정보 등 작성</a:t>
            </a:r>
            <a:endParaRPr lang="en-US" altLang="ko-KR" sz="1400" b="1" dirty="0">
              <a:solidFill>
                <a:schemeClr val="tx1"/>
              </a:solidFill>
              <a:latin typeface="옥션고딕 M" panose="02000000000000000000" pitchFamily="2" charset="-127"/>
              <a:ea typeface="옥션고딕 M" panose="02000000000000000000" pitchFamily="2" charset="-127"/>
            </a:endParaRPr>
          </a:p>
          <a:p>
            <a:r>
              <a:rPr lang="en-US" altLang="ko-KR" sz="1400" b="1" dirty="0">
                <a:solidFill>
                  <a:schemeClr val="tx1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     </a:t>
            </a:r>
            <a:r>
              <a:rPr lang="ko-KR" altLang="en-US" sz="1400" b="1" dirty="0">
                <a:solidFill>
                  <a:schemeClr val="tx1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→ </a:t>
            </a:r>
            <a:r>
              <a:rPr lang="ko-KR" altLang="en-US" sz="1400" b="1" dirty="0" err="1">
                <a:solidFill>
                  <a:schemeClr val="tx1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서식문서의</a:t>
            </a:r>
            <a:r>
              <a:rPr lang="ko-KR" altLang="en-US" sz="1400" b="1" dirty="0">
                <a:solidFill>
                  <a:schemeClr val="tx1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 각 파일명 클릭 →       </a:t>
            </a:r>
            <a:endParaRPr lang="en-US" altLang="ko-KR" sz="1400" b="1" dirty="0">
              <a:solidFill>
                <a:schemeClr val="tx1"/>
              </a:solidFill>
              <a:latin typeface="옥션고딕 M" panose="02000000000000000000" pitchFamily="2" charset="-127"/>
              <a:ea typeface="옥션고딕 M" panose="02000000000000000000" pitchFamily="2" charset="-127"/>
            </a:endParaRPr>
          </a:p>
          <a:p>
            <a:r>
              <a:rPr lang="en-US" altLang="ko-KR" sz="1400" b="1" dirty="0">
                <a:solidFill>
                  <a:schemeClr val="tx1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    </a:t>
            </a:r>
            <a:r>
              <a:rPr lang="ko-KR" altLang="en-US" sz="1400" b="1" dirty="0">
                <a:solidFill>
                  <a:schemeClr val="tx1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양식 다운로드</a:t>
            </a:r>
            <a:endParaRPr lang="en-US" altLang="ko-KR" sz="1400" b="1" dirty="0">
              <a:solidFill>
                <a:schemeClr val="tx1"/>
              </a:solidFill>
              <a:latin typeface="옥션고딕 M" panose="02000000000000000000" pitchFamily="2" charset="-127"/>
              <a:ea typeface="옥션고딕 M" panose="02000000000000000000" pitchFamily="2" charset="-127"/>
            </a:endParaRPr>
          </a:p>
          <a:p>
            <a:r>
              <a:rPr lang="ko-KR" altLang="en-US" sz="1400" b="1" dirty="0">
                <a:solidFill>
                  <a:schemeClr val="tx1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④</a:t>
            </a:r>
            <a:r>
              <a:rPr lang="en-US" altLang="ko-KR" sz="1400" b="1" dirty="0">
                <a:solidFill>
                  <a:schemeClr val="tx1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, </a:t>
            </a:r>
            <a:r>
              <a:rPr lang="ko-KR" altLang="en-US" sz="1400" b="1" dirty="0">
                <a:solidFill>
                  <a:schemeClr val="tx1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⑤</a:t>
            </a:r>
            <a:r>
              <a:rPr lang="en-US" altLang="ko-KR" sz="1400" b="1" dirty="0">
                <a:solidFill>
                  <a:schemeClr val="tx1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, </a:t>
            </a:r>
            <a:r>
              <a:rPr lang="ko-KR" altLang="en-US" sz="1400" b="1" dirty="0">
                <a:solidFill>
                  <a:schemeClr val="tx1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⑥</a:t>
            </a:r>
            <a:r>
              <a:rPr lang="en-US" altLang="ko-KR" sz="1400" b="1" dirty="0">
                <a:solidFill>
                  <a:schemeClr val="tx1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, </a:t>
            </a:r>
            <a:r>
              <a:rPr lang="ko-KR" altLang="en-US" sz="1400" b="1" dirty="0">
                <a:solidFill>
                  <a:schemeClr val="tx1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⑦ 신청서 양식에 맞게 입력</a:t>
            </a:r>
            <a:endParaRPr lang="en-US" altLang="ko-KR" sz="1400" b="1" dirty="0">
              <a:solidFill>
                <a:schemeClr val="tx1"/>
              </a:solidFill>
              <a:latin typeface="옥션고딕 M" panose="02000000000000000000" pitchFamily="2" charset="-127"/>
              <a:ea typeface="옥션고딕 M" panose="02000000000000000000" pitchFamily="2" charset="-127"/>
            </a:endParaRPr>
          </a:p>
          <a:p>
            <a:r>
              <a:rPr lang="ko-KR" altLang="en-US" sz="1400" b="1" dirty="0">
                <a:solidFill>
                  <a:schemeClr val="tx1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⑧ 분야별 </a:t>
            </a:r>
            <a:r>
              <a:rPr lang="ko-KR" altLang="en-US" sz="1400" b="1" dirty="0" err="1">
                <a:solidFill>
                  <a:schemeClr val="tx1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서식문서</a:t>
            </a:r>
            <a:r>
              <a:rPr lang="en-US" altLang="ko-KR" sz="1200" b="1" dirty="0">
                <a:solidFill>
                  <a:schemeClr val="tx1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(</a:t>
            </a:r>
            <a:r>
              <a:rPr lang="ko-KR" altLang="en-US" sz="1200" b="1" dirty="0" err="1">
                <a:solidFill>
                  <a:schemeClr val="tx1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단순실증</a:t>
            </a:r>
            <a:r>
              <a:rPr lang="en-US" altLang="ko-KR" sz="1200" b="1" dirty="0">
                <a:solidFill>
                  <a:schemeClr val="tx1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/</a:t>
            </a:r>
            <a:r>
              <a:rPr lang="ko-KR" altLang="en-US" sz="1200" b="1" dirty="0" err="1">
                <a:solidFill>
                  <a:schemeClr val="tx1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성능확인</a:t>
            </a:r>
            <a:r>
              <a:rPr lang="en-US" altLang="ko-KR" sz="1200" b="1" dirty="0">
                <a:solidFill>
                  <a:schemeClr val="tx1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)</a:t>
            </a:r>
          </a:p>
          <a:p>
            <a:r>
              <a:rPr lang="ko-KR" altLang="en-US" sz="1400" b="1" dirty="0">
                <a:solidFill>
                  <a:schemeClr val="tx1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    선택 후 다운로드 </a:t>
            </a:r>
            <a:endParaRPr lang="en-US" altLang="ko-KR" sz="1400" b="1" dirty="0">
              <a:solidFill>
                <a:schemeClr val="tx1"/>
              </a:solidFill>
              <a:latin typeface="옥션고딕 M" panose="02000000000000000000" pitchFamily="2" charset="-127"/>
              <a:ea typeface="옥션고딕 M" panose="02000000000000000000" pitchFamily="2" charset="-127"/>
            </a:endParaRPr>
          </a:p>
          <a:p>
            <a:r>
              <a:rPr lang="ko-KR" altLang="en-US" sz="1400" b="1" dirty="0">
                <a:solidFill>
                  <a:schemeClr val="tx1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⑨ </a:t>
            </a:r>
            <a:r>
              <a:rPr lang="ko-KR" altLang="en-US" sz="1400" b="1" dirty="0" err="1">
                <a:solidFill>
                  <a:schemeClr val="tx1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참여신청서</a:t>
            </a:r>
            <a:r>
              <a:rPr lang="ko-KR" altLang="en-US" sz="1400" b="1" dirty="0">
                <a:solidFill>
                  <a:schemeClr val="tx1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 및 제안서 파일 업로드</a:t>
            </a:r>
            <a:endParaRPr lang="en-US" altLang="ko-KR" sz="1400" b="1" dirty="0">
              <a:solidFill>
                <a:schemeClr val="tx1"/>
              </a:solidFill>
              <a:latin typeface="옥션고딕 M" panose="02000000000000000000" pitchFamily="2" charset="-127"/>
              <a:ea typeface="옥션고딕 M" panose="02000000000000000000" pitchFamily="2" charset="-127"/>
            </a:endParaRPr>
          </a:p>
          <a:p>
            <a:r>
              <a:rPr lang="ko-KR" altLang="en-US" sz="1400" b="1" dirty="0">
                <a:solidFill>
                  <a:schemeClr val="tx1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⑩ </a:t>
            </a:r>
            <a:r>
              <a:rPr lang="ko-KR" altLang="en-US" sz="1400" b="1" dirty="0" err="1">
                <a:solidFill>
                  <a:schemeClr val="tx1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참여신청서</a:t>
            </a:r>
            <a:r>
              <a:rPr lang="ko-KR" altLang="en-US" sz="1400" b="1" dirty="0">
                <a:solidFill>
                  <a:schemeClr val="tx1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 및 제안요청서 저장 </a:t>
            </a:r>
            <a:endParaRPr lang="en-US" altLang="ko-KR" sz="1400" b="1" dirty="0">
              <a:solidFill>
                <a:schemeClr val="tx1"/>
              </a:solidFill>
              <a:latin typeface="옥션고딕 M" panose="02000000000000000000" pitchFamily="2" charset="-127"/>
              <a:ea typeface="옥션고딕 M" panose="02000000000000000000" pitchFamily="2" charset="-127"/>
            </a:endParaRPr>
          </a:p>
          <a:p>
            <a:r>
              <a:rPr lang="en-US" altLang="ko-KR" sz="1400" b="1" dirty="0">
                <a:solidFill>
                  <a:schemeClr val="tx1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    </a:t>
            </a:r>
            <a:r>
              <a:rPr lang="ko-KR" altLang="en-US" sz="1400" b="1" dirty="0">
                <a:solidFill>
                  <a:schemeClr val="tx1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후 제출</a:t>
            </a:r>
            <a:endParaRPr lang="en-US" altLang="ko-KR" sz="1400" b="1" dirty="0">
              <a:solidFill>
                <a:schemeClr val="tx1"/>
              </a:solidFill>
              <a:latin typeface="옥션고딕 M" panose="02000000000000000000" pitchFamily="2" charset="-127"/>
              <a:ea typeface="옥션고딕 M" panose="02000000000000000000" pitchFamily="2" charset="-127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395593" y="956607"/>
            <a:ext cx="8291160" cy="42996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0">
              <a:lnSpc>
                <a:spcPct val="120000"/>
              </a:lnSpc>
            </a:pPr>
            <a:endParaRPr lang="ko-KR" altLang="en-US" sz="1111" b="1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옥션고딕 M" panose="02000000000000000000" pitchFamily="2" charset="-127"/>
              <a:ea typeface="옥션고딕 M" panose="02000000000000000000" pitchFamily="2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9464" y="985515"/>
            <a:ext cx="8291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>
                <a:latin typeface="옥션고딕 M" panose="02000000000000000000" pitchFamily="2" charset="-127"/>
                <a:ea typeface="옥션고딕 M" panose="02000000000000000000" pitchFamily="2" charset="-127"/>
              </a:rPr>
              <a:t>한국수자원공사</a:t>
            </a:r>
            <a:r>
              <a:rPr lang="ko-KR" altLang="en-US" sz="1600" dirty="0">
                <a:solidFill>
                  <a:schemeClr val="bg1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  </a:t>
            </a:r>
            <a:r>
              <a:rPr lang="en-US" altLang="ko-KR" sz="1600" dirty="0">
                <a:solidFill>
                  <a:schemeClr val="bg1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K-</a:t>
            </a:r>
            <a:r>
              <a:rPr lang="ko-KR" altLang="en-US" sz="1600" dirty="0">
                <a:solidFill>
                  <a:schemeClr val="bg1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테스트베드 플랫폼</a:t>
            </a:r>
            <a:r>
              <a:rPr lang="en-US" altLang="ko-KR" sz="1600" dirty="0">
                <a:solidFill>
                  <a:schemeClr val="bg1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(</a:t>
            </a:r>
            <a:r>
              <a:rPr lang="en-US" altLang="ko-KR" sz="1600" b="1" dirty="0">
                <a:solidFill>
                  <a:schemeClr val="bg1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http://ktestbed.net)</a:t>
            </a:r>
            <a:endParaRPr lang="ko-KR" altLang="en-US" sz="1600" b="1" dirty="0">
              <a:solidFill>
                <a:schemeClr val="bg1"/>
              </a:solidFill>
              <a:latin typeface="옥션고딕 M" panose="02000000000000000000" pitchFamily="2" charset="-127"/>
              <a:ea typeface="옥션고딕 M" panose="02000000000000000000" pitchFamily="2" charset="-127"/>
            </a:endParaRPr>
          </a:p>
          <a:p>
            <a:pPr algn="ctr"/>
            <a:endParaRPr lang="ko-KR" altLang="en-US" sz="1600" dirty="0">
              <a:solidFill>
                <a:schemeClr val="bg1"/>
              </a:solidFill>
              <a:latin typeface="옥션고딕 M" panose="02000000000000000000" pitchFamily="2" charset="-127"/>
              <a:ea typeface="옥션고딕 M" panose="02000000000000000000" pitchFamily="2" charset="-127"/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465639" y="5784971"/>
            <a:ext cx="8305641" cy="9706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b="1" dirty="0">
                <a:solidFill>
                  <a:schemeClr val="tx1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유의사항</a:t>
            </a:r>
            <a:endParaRPr lang="en-US" altLang="ko-KR" sz="1400" b="1" dirty="0">
              <a:solidFill>
                <a:schemeClr val="tx1"/>
              </a:solidFill>
              <a:latin typeface="옥션고딕 M" panose="02000000000000000000" pitchFamily="2" charset="-127"/>
              <a:ea typeface="옥션고딕 M" panose="02000000000000000000" pitchFamily="2" charset="-127"/>
            </a:endParaRPr>
          </a:p>
          <a:p>
            <a:r>
              <a:rPr lang="en-US" altLang="ko-KR" sz="1400" b="1" dirty="0">
                <a:solidFill>
                  <a:schemeClr val="tx1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 -</a:t>
            </a:r>
            <a:r>
              <a:rPr lang="ko-KR" altLang="en-US" sz="1400" b="1" dirty="0">
                <a:solidFill>
                  <a:schemeClr val="tx1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 </a:t>
            </a:r>
            <a:r>
              <a:rPr lang="ko-KR" altLang="en-US" sz="1400" b="1" dirty="0" err="1">
                <a:solidFill>
                  <a:srgbClr val="FF0000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실증인프라</a:t>
            </a:r>
            <a:r>
              <a:rPr lang="ko-KR" altLang="en-US" sz="1400" b="1" dirty="0">
                <a:solidFill>
                  <a:srgbClr val="FF0000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 </a:t>
            </a:r>
            <a:r>
              <a:rPr lang="ko-KR" altLang="en-US" sz="1400" b="1" dirty="0" err="1">
                <a:solidFill>
                  <a:srgbClr val="FF0000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신청</a:t>
            </a:r>
            <a:r>
              <a:rPr lang="ko-KR" altLang="en-US" sz="1400" b="1" dirty="0" err="1">
                <a:solidFill>
                  <a:schemeClr val="tx1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시</a:t>
            </a:r>
            <a:r>
              <a:rPr lang="ko-KR" altLang="en-US" sz="1400" b="1" dirty="0">
                <a:solidFill>
                  <a:schemeClr val="tx1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 </a:t>
            </a:r>
            <a:r>
              <a:rPr lang="ko-KR" altLang="en-US" sz="1400" b="1" dirty="0">
                <a:solidFill>
                  <a:srgbClr val="FF0000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정보원과 사전협의 </a:t>
            </a:r>
            <a:r>
              <a:rPr lang="ko-KR" altLang="en-US" sz="1400" b="1" dirty="0">
                <a:solidFill>
                  <a:schemeClr val="tx1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후 신청합니다</a:t>
            </a:r>
            <a:r>
              <a:rPr lang="en-US" altLang="ko-KR" sz="1400" b="1" dirty="0">
                <a:solidFill>
                  <a:schemeClr val="tx1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.</a:t>
            </a:r>
          </a:p>
          <a:p>
            <a:r>
              <a:rPr lang="en-US" altLang="ko-KR" sz="1400" b="1" dirty="0">
                <a:solidFill>
                  <a:schemeClr val="tx1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 - </a:t>
            </a:r>
            <a:r>
              <a:rPr lang="ko-KR" altLang="en-US" sz="1400" b="1" dirty="0">
                <a:solidFill>
                  <a:srgbClr val="FF0000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실증에 소요되는 일체의 비용</a:t>
            </a:r>
            <a:r>
              <a:rPr lang="ko-KR" altLang="en-US" sz="1400" b="1" dirty="0">
                <a:solidFill>
                  <a:schemeClr val="tx1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은 </a:t>
            </a:r>
            <a:r>
              <a:rPr lang="ko-KR" altLang="en-US" sz="1400" b="1" dirty="0">
                <a:solidFill>
                  <a:srgbClr val="FF0000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참여기업이 부담</a:t>
            </a:r>
            <a:r>
              <a:rPr lang="ko-KR" altLang="en-US" sz="1400" b="1" dirty="0">
                <a:solidFill>
                  <a:schemeClr val="tx1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합니다</a:t>
            </a:r>
            <a:r>
              <a:rPr lang="en-US" altLang="ko-KR" sz="1400" b="1" dirty="0">
                <a:solidFill>
                  <a:schemeClr val="tx1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.</a:t>
            </a:r>
          </a:p>
          <a:p>
            <a:r>
              <a:rPr lang="en-US" altLang="ko-KR" sz="1400" b="1" dirty="0">
                <a:solidFill>
                  <a:schemeClr val="tx1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 - </a:t>
            </a:r>
            <a:r>
              <a:rPr lang="ko-KR" altLang="en-US" sz="1400" b="1" dirty="0">
                <a:solidFill>
                  <a:schemeClr val="tx1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한국사회보장정보원은 어떠한 경우에도 해당 </a:t>
            </a:r>
            <a:r>
              <a:rPr lang="ko-KR" altLang="en-US" sz="1400" b="1" dirty="0">
                <a:solidFill>
                  <a:srgbClr val="FF0000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기술</a:t>
            </a:r>
            <a:r>
              <a:rPr lang="en-US" altLang="ko-KR" sz="1400" b="1" dirty="0">
                <a:solidFill>
                  <a:srgbClr val="FF0000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, </a:t>
            </a:r>
            <a:r>
              <a:rPr lang="ko-KR" altLang="en-US" sz="1400" b="1" dirty="0">
                <a:solidFill>
                  <a:srgbClr val="FF0000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제품에 대한 </a:t>
            </a:r>
            <a:r>
              <a:rPr lang="ko-KR" altLang="en-US" sz="1400" b="1" dirty="0" err="1">
                <a:solidFill>
                  <a:srgbClr val="FF0000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구매의무가</a:t>
            </a:r>
            <a:r>
              <a:rPr lang="ko-KR" altLang="en-US" sz="1400" b="1" dirty="0">
                <a:solidFill>
                  <a:srgbClr val="FF0000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 없습니다</a:t>
            </a:r>
            <a:r>
              <a:rPr lang="en-US" altLang="ko-KR" sz="1400" b="1" dirty="0">
                <a:solidFill>
                  <a:srgbClr val="FF0000"/>
                </a:solidFill>
                <a:latin typeface="옥션고딕 M" panose="02000000000000000000" pitchFamily="2" charset="-127"/>
                <a:ea typeface="옥션고딕 M" panose="02000000000000000000" pitchFamily="2" charset="-127"/>
              </a:rPr>
              <a:t>.</a:t>
            </a:r>
            <a:endParaRPr lang="ko-KR" altLang="en-US" sz="1400" b="1" dirty="0">
              <a:solidFill>
                <a:srgbClr val="FF0000"/>
              </a:solidFill>
              <a:latin typeface="옥션고딕 M" panose="02000000000000000000" pitchFamily="2" charset="-127"/>
              <a:ea typeface="옥션고딕 M" panose="020000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9042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0" y="0"/>
            <a:ext cx="9144000" cy="6849143"/>
            <a:chOff x="0" y="0"/>
            <a:chExt cx="9144000" cy="6849143"/>
          </a:xfrm>
        </p:grpSpPr>
        <p:pic>
          <p:nvPicPr>
            <p:cNvPr id="67" name="그림 66">
              <a:extLst>
                <a:ext uri="{FF2B5EF4-FFF2-40B4-BE49-F238E27FC236}">
                  <a16:creationId xmlns:a16="http://schemas.microsoft.com/office/drawing/2014/main" id="{BF07879B-5450-45AD-8F78-694AA56F8B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0" y="0"/>
              <a:ext cx="9144000" cy="6754798"/>
            </a:xfrm>
            <a:prstGeom prst="rect">
              <a:avLst/>
            </a:prstGeom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BCEE6E34-4E0A-497B-993E-D69F72D053E6}"/>
                </a:ext>
              </a:extLst>
            </p:cNvPr>
            <p:cNvSpPr txBox="1"/>
            <p:nvPr/>
          </p:nvSpPr>
          <p:spPr>
            <a:xfrm>
              <a:off x="502024" y="330411"/>
              <a:ext cx="7772400" cy="30469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+mj-ea"/>
                  <a:ea typeface="+mj-ea"/>
                </a:rPr>
                <a:t>오늘보다 더 행복한 내일</a:t>
              </a:r>
              <a:endParaRPr lang="en-US" altLang="ko-KR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ea"/>
                <a:ea typeface="+mj-ea"/>
              </a:endParaRPr>
            </a:p>
            <a:p>
              <a:pPr marL="0" marR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ea"/>
                  <a:ea typeface="+mj-ea"/>
                </a:rPr>
                <a:t>성장은 </a:t>
              </a:r>
              <a:r>
                <a:rPr lang="ko-KR" altLang="en-US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+mj-ea"/>
                  <a:ea typeface="+mj-ea"/>
                </a:rPr>
                <a:t>다함께</a:t>
              </a:r>
              <a:endParaRPr lang="en-US" altLang="ko-K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endParaRPr>
            </a:p>
            <a:p>
              <a:pPr marL="0" marR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+mj-ea"/>
                  <a:ea typeface="+mj-ea"/>
                </a:rPr>
                <a:t>중소기업 및 벤처기업 기술지원을 통해</a:t>
              </a:r>
              <a:endParaRPr lang="en-US" altLang="ko-KR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ea"/>
                <a:ea typeface="+mj-ea"/>
              </a:endParaRPr>
            </a:p>
            <a:p>
              <a:pPr marL="0" marR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+mj-ea"/>
                  <a:ea typeface="+mj-ea"/>
                </a:rPr>
                <a:t>동반문화</a:t>
              </a:r>
              <a:r>
                <a:rPr lang="ko-KR" alt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+mj-ea"/>
                  <a:ea typeface="+mj-ea"/>
                </a:rPr>
                <a:t> 정착에 한국사회보장정보원이 </a:t>
              </a:r>
              <a:r>
                <a:rPr lang="ko-KR" alt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ea"/>
                  <a:ea typeface="+mj-ea"/>
                </a:rPr>
                <a:t>함께 </a:t>
              </a:r>
              <a:endParaRPr lang="en-US" altLang="ko-K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endParaRPr>
            </a:p>
            <a:p>
              <a:pPr marL="0" marR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ea"/>
                  <a:ea typeface="+mj-ea"/>
                </a:rPr>
                <a:t>나아가겠습니다</a:t>
              </a:r>
              <a:r>
                <a:rPr lang="en-US" altLang="ko-KR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ea"/>
                  <a:ea typeface="+mj-ea"/>
                </a:rPr>
                <a:t>.</a:t>
              </a:r>
              <a:endParaRPr lang="en-US" altLang="ko-KR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ea"/>
                <a:ea typeface="+mj-ea"/>
              </a:endParaRPr>
            </a:p>
          </p:txBody>
        </p:sp>
        <p:sp>
          <p:nvSpPr>
            <p:cNvPr id="86" name="직사각형 85">
              <a:extLst>
                <a:ext uri="{FF2B5EF4-FFF2-40B4-BE49-F238E27FC236}">
                  <a16:creationId xmlns:a16="http://schemas.microsoft.com/office/drawing/2014/main" id="{A16FE0E8-185D-4D3C-84F4-903DEF12055A}"/>
                </a:ext>
              </a:extLst>
            </p:cNvPr>
            <p:cNvSpPr/>
            <p:nvPr/>
          </p:nvSpPr>
          <p:spPr>
            <a:xfrm>
              <a:off x="0" y="5217459"/>
              <a:ext cx="9144000" cy="1631684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40000">
                  <a:srgbClr val="0070C0">
                    <a:tint val="44500"/>
                    <a:satMod val="160000"/>
                  </a:srgb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-윤고딕340" panose="02030504000101010101" pitchFamily="18" charset="-127"/>
                <a:ea typeface="-윤고딕340" panose="02030504000101010101" pitchFamily="18" charset="-127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00EE286-193A-4C93-9938-929049103B28}"/>
                </a:ext>
              </a:extLst>
            </p:cNvPr>
            <p:cNvSpPr txBox="1"/>
            <p:nvPr/>
          </p:nvSpPr>
          <p:spPr>
            <a:xfrm>
              <a:off x="3248718" y="3292311"/>
              <a:ext cx="3421023" cy="9848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60000"/>
                </a:lnSpc>
              </a:pPr>
              <a:r>
                <a:rPr lang="ko-KR" altLang="en-US" sz="4000" dirty="0">
                  <a:solidFill>
                    <a:schemeClr val="bg1"/>
                  </a:solidFill>
                  <a:effectLst/>
                  <a:latin typeface="-윤고딕350" panose="02030504000101010101" pitchFamily="18" charset="-127"/>
                  <a:ea typeface="-윤고딕350" panose="02030504000101010101" pitchFamily="18" charset="-127"/>
                </a:rPr>
                <a:t>감사합니다</a:t>
              </a:r>
              <a:endParaRPr lang="en-US" altLang="ko-KR" sz="4000" dirty="0">
                <a:solidFill>
                  <a:schemeClr val="bg1"/>
                </a:solidFill>
                <a:latin typeface="-윤고딕350" panose="02030504000101010101" pitchFamily="18" charset="-127"/>
                <a:ea typeface="-윤고딕350" panose="02030504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0469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wrap="square" lIns="0" tIns="0" rIns="0" bIns="0" rtlCol="0" anchor="ctr">
        <a:spAutoFit/>
        <a:scene3d>
          <a:camera prst="orthographicFront"/>
          <a:lightRig rig="threePt" dir="t"/>
        </a:scene3d>
        <a:sp3d>
          <a:bevelT w="1270" h="1270"/>
        </a:sp3d>
      </a:bodyPr>
      <a:lstStyle>
        <a:defPPr algn="just">
          <a:defRPr sz="1600" spc="-40" dirty="0">
            <a:solidFill>
              <a:schemeClr val="tx1">
                <a:lumMod val="85000"/>
                <a:lumOff val="15000"/>
              </a:schemeClr>
            </a:solidFill>
            <a:latin typeface="-윤고딕340" panose="02030504000101010101" pitchFamily="18" charset="-127"/>
            <a:ea typeface="-윤고딕340" panose="02030504000101010101" pitchFamily="18" charset="-12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6919</TotalTime>
  <Words>695</Words>
  <Application>Microsoft Office PowerPoint</Application>
  <PresentationFormat>화면 슬라이드 쇼(4:3)</PresentationFormat>
  <Paragraphs>156</Paragraphs>
  <Slides>9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23" baseType="lpstr">
      <vt:lpstr>HY헤드라인M</vt:lpstr>
      <vt:lpstr>Calibri</vt:lpstr>
      <vt:lpstr>옥션고딕 B</vt:lpstr>
      <vt:lpstr>맑은 고딕</vt:lpstr>
      <vt:lpstr>HY견고딕</vt:lpstr>
      <vt:lpstr>나눔바른고딕</vt:lpstr>
      <vt:lpstr>옥션고딕 M</vt:lpstr>
      <vt:lpstr>Calibri Light</vt:lpstr>
      <vt:lpstr>나눔고딕 ExtraBold</vt:lpstr>
      <vt:lpstr>-윤고딕360</vt:lpstr>
      <vt:lpstr>Arial</vt:lpstr>
      <vt:lpstr>-윤고딕340</vt:lpstr>
      <vt:lpstr>-윤고딕350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혁상 정</dc:creator>
  <cp:lastModifiedBy>김태연 / 주임 / 원내정보화관리부</cp:lastModifiedBy>
  <cp:revision>470</cp:revision>
  <dcterms:created xsi:type="dcterms:W3CDTF">2020-12-06T10:51:25Z</dcterms:created>
  <dcterms:modified xsi:type="dcterms:W3CDTF">2023-07-26T09:41:29Z</dcterms:modified>
</cp:coreProperties>
</file>