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040" r:id="rId1"/>
  </p:sldMasterIdLst>
  <p:notesMasterIdLst>
    <p:notesMasterId r:id="rId6"/>
  </p:notesMasterIdLst>
  <p:handoutMasterIdLst>
    <p:handoutMasterId r:id="rId7"/>
  </p:handoutMasterIdLst>
  <p:sldIdLst>
    <p:sldId id="610" r:id="rId2"/>
    <p:sldId id="1353" r:id="rId3"/>
    <p:sldId id="1351" r:id="rId4"/>
    <p:sldId id="1352" r:id="rId5"/>
  </p:sldIdLst>
  <p:sldSz cx="9906000" cy="6858000" type="A4"/>
  <p:notesSz cx="6735763" cy="9866313"/>
  <p:embeddedFontLst>
    <p:embeddedFont>
      <p:font typeface="굴림" panose="020B0600000101010101" pitchFamily="50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3" pos="1669" userDrawn="1">
          <p15:clr>
            <a:srgbClr val="A4A3A4"/>
          </p15:clr>
        </p15:guide>
        <p15:guide id="4" pos="217" userDrawn="1">
          <p15:clr>
            <a:srgbClr val="A4A3A4"/>
          </p15:clr>
        </p15:guide>
        <p15:guide id="5" pos="6023" userDrawn="1">
          <p15:clr>
            <a:srgbClr val="A4A3A4"/>
          </p15:clr>
        </p15:guide>
        <p15:guide id="6" pos="1396" userDrawn="1">
          <p15:clr>
            <a:srgbClr val="A4A3A4"/>
          </p15:clr>
        </p15:guide>
        <p15:guide id="7" pos="2122" userDrawn="1">
          <p15:clr>
            <a:srgbClr val="A4A3A4"/>
          </p15:clr>
        </p15:guide>
        <p15:guide id="8" pos="3732" userDrawn="1">
          <p15:clr>
            <a:srgbClr val="A4A3A4"/>
          </p15:clr>
        </p15:guide>
        <p15:guide id="9" pos="4957" userDrawn="1">
          <p15:clr>
            <a:srgbClr val="A4A3A4"/>
          </p15:clr>
        </p15:guide>
        <p15:guide id="10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E6"/>
    <a:srgbClr val="FFFFCC"/>
    <a:srgbClr val="FFFF66"/>
    <a:srgbClr val="FFFF99"/>
    <a:srgbClr val="0218BE"/>
    <a:srgbClr val="666699"/>
    <a:srgbClr val="336699"/>
    <a:srgbClr val="0033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96"/>
      </p:cViewPr>
      <p:guideLst>
        <p:guide orient="horz" pos="4178"/>
        <p:guide pos="1669"/>
        <p:guide pos="217"/>
        <p:guide pos="6023"/>
        <p:guide pos="1396"/>
        <p:guide pos="2122"/>
        <p:guide pos="3732"/>
        <p:guide pos="4957"/>
        <p:guide orient="horz" pos="22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Relationship Id="rId15" Type="http://schemas.openxmlformats.org/officeDocument/2006/relationships/customXml" Target="../customXml/item1.xml"/><Relationship Id="rId16" Type="http://schemas.openxmlformats.org/officeDocument/2006/relationships/customXml" Target="../customXml/item2.xml"/><Relationship Id="rId1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19413" cy="493713"/>
          </a:xfrm>
          <a:prstGeom prst="rect">
            <a:avLst/>
          </a:prstGeom>
        </p:spPr>
        <p:txBody>
          <a:bodyPr vert="horz" lIns="90691" tIns="45349" rIns="90691" bIns="45349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7"/>
            <a:ext cx="2919412" cy="493713"/>
          </a:xfrm>
          <a:prstGeom prst="rect">
            <a:avLst/>
          </a:prstGeom>
        </p:spPr>
        <p:txBody>
          <a:bodyPr vert="horz" lIns="90691" tIns="45349" rIns="90691" bIns="45349" rtlCol="0"/>
          <a:lstStyle>
            <a:lvl1pPr algn="r">
              <a:defRPr sz="1200"/>
            </a:lvl1pPr>
          </a:lstStyle>
          <a:p>
            <a:pPr>
              <a:defRPr/>
            </a:pPr>
            <a:fld id="{D06AD4F5-3AC2-4FD3-B594-95E35A87B84E}" type="datetimeFigureOut">
              <a:rPr lang="ko-KR" altLang="en-US"/>
              <a:pPr>
                <a:defRPr/>
              </a:pPr>
              <a:t>2024-02-20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7" y="9371016"/>
            <a:ext cx="2919413" cy="493712"/>
          </a:xfrm>
          <a:prstGeom prst="rect">
            <a:avLst/>
          </a:prstGeom>
        </p:spPr>
        <p:txBody>
          <a:bodyPr vert="horz" lIns="90691" tIns="45349" rIns="90691" bIns="453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6"/>
            <a:ext cx="2919412" cy="493712"/>
          </a:xfrm>
          <a:prstGeom prst="rect">
            <a:avLst/>
          </a:prstGeom>
        </p:spPr>
        <p:txBody>
          <a:bodyPr vert="horz" lIns="90691" tIns="45349" rIns="90691" bIns="45349" rtlCol="0" anchor="b"/>
          <a:lstStyle>
            <a:lvl1pPr algn="r">
              <a:defRPr sz="1200"/>
            </a:lvl1pPr>
          </a:lstStyle>
          <a:p>
            <a:pPr>
              <a:defRPr/>
            </a:pPr>
            <a:fld id="{4A5A4D00-B0EF-455D-B13C-C4E9A9372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63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7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7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19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7" y="4686304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371016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6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E9A335F-6999-4E6B-8BEB-957131743D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745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736600"/>
            <a:ext cx="5308600" cy="3676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3731">
              <a:defRPr/>
            </a:pPr>
            <a:fld id="{FD02F1F2-4C77-4205-A656-E4693DEECBB2}" type="slidenum">
              <a:rPr lang="en-US" altLang="ko-KR">
                <a:solidFill>
                  <a:prstClr val="black"/>
                </a:solidFill>
                <a:latin typeface="굴림" pitchFamily="50" charset="-127"/>
                <a:ea typeface="굴림" pitchFamily="50" charset="-127"/>
              </a:rPr>
              <a:pPr defTabSz="903731">
                <a:defRPr/>
              </a:pPr>
              <a:t>1</a:t>
            </a:fld>
            <a:endParaRPr lang="en-US" altLang="ko-KR" dirty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621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A26EA-A95E-E2E0-797B-18C9F9F24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55E5965-9A72-75DC-5217-E6A28F914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917824F-A245-5912-61DF-5EA177E3C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12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77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396D1-2766-29B7-89A2-5B128545A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883E87E-BAE9-7DD8-2D00-98F63927D9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0E94D12-193B-BC32-31D2-D862233C0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15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366000" y="6581001"/>
            <a:ext cx="540000" cy="2769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CC2BB6E-E53F-4BDF-B534-D3995644A635}" type="slidenum">
              <a:rPr lang="ko-KR" altLang="en-US" smtClean="0"/>
              <a:pPr/>
              <a:t>‹#›</a:t>
            </a:fld>
            <a:r>
              <a:rPr lang="en-US" altLang="ko-KR"/>
              <a:t>/7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7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8052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날짜 개체 틀 9">
            <a:extLst>
              <a:ext uri="{FF2B5EF4-FFF2-40B4-BE49-F238E27FC236}">
                <a16:creationId xmlns:a16="http://schemas.microsoft.com/office/drawing/2014/main" id="{9B53F577-3699-99A2-53E2-E65D9A3A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B7A9-84FE-4E89-BF33-F87E7810C7AB}" type="datetime1">
              <a:rPr lang="ko-KR" altLang="en-US" smtClean="0"/>
              <a:t>2024-02-20</a:t>
            </a:fld>
            <a:endParaRPr lang="ko-KR" altLang="en-US"/>
          </a:p>
        </p:txBody>
      </p:sp>
      <p:sp>
        <p:nvSpPr>
          <p:cNvPr id="11" name="바닥글 개체 틀 10">
            <a:extLst>
              <a:ext uri="{FF2B5EF4-FFF2-40B4-BE49-F238E27FC236}">
                <a16:creationId xmlns:a16="http://schemas.microsoft.com/office/drawing/2014/main" id="{5A644CDA-6668-D57C-5961-9C3610E1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D4F0A3DC-A8AC-6700-3B30-9AF6169F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492880"/>
            <a:ext cx="22288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DD5669-73DD-4624-9557-94BF2E0E8D92}" type="slidenum">
              <a:rPr lang="ko-KR" altLang="en-US" smtClean="0"/>
              <a:pPr/>
              <a:t>‹#›</a:t>
            </a:fld>
            <a:r>
              <a:rPr lang="en-US" altLang="ko-KR"/>
              <a:t>/10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617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20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683" r:id="rId3"/>
  </p:sldLayoutIdLst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5408" y="252590"/>
            <a:ext cx="1171984" cy="2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04" y="130054"/>
            <a:ext cx="1241488" cy="70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직선 연결선 16"/>
          <p:cNvCxnSpPr>
            <a:cxnSpLocks noChangeShapeType="1"/>
          </p:cNvCxnSpPr>
          <p:nvPr/>
        </p:nvCxnSpPr>
        <p:spPr bwMode="auto">
          <a:xfrm>
            <a:off x="1563880" y="549275"/>
            <a:ext cx="828497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96905" y="1288140"/>
            <a:ext cx="5312190" cy="8913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dist="88900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/>
          <a:p>
            <a:pPr algn="ctr" eaLnBrk="0" latinLnBrk="0" hangingPunct="0">
              <a:lnSpc>
                <a:spcPct val="120000"/>
              </a:lnSpc>
              <a:defRPr/>
            </a:pPr>
            <a:r>
              <a:rPr lang="ko-KR" alt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과제명</a:t>
            </a:r>
            <a:endParaRPr lang="ko-KR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326875" y="5599640"/>
            <a:ext cx="125226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2024.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en-US" altLang="ko-KR" sz="1600" b="1" dirty="0"/>
              <a:t>xx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120088" y="6009214"/>
            <a:ext cx="166584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LS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전선 </a:t>
            </a: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/ 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홍길동</a:t>
            </a:r>
            <a:endParaRPr lang="en-US" altLang="ko-KR" sz="1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13" name="그룹 1"/>
          <p:cNvGrpSpPr>
            <a:grpSpLocks/>
          </p:cNvGrpSpPr>
          <p:nvPr/>
        </p:nvGrpSpPr>
        <p:grpSpPr bwMode="auto">
          <a:xfrm>
            <a:off x="2910396" y="2918396"/>
            <a:ext cx="4085208" cy="1550586"/>
            <a:chOff x="3162300" y="3068638"/>
            <a:chExt cx="4637277" cy="1513439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162300" y="3424497"/>
              <a:ext cx="4624164" cy="115758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endParaRPr kumimoji="0" lang="ko-KR" altLang="ko-KR" sz="1600" b="1" kern="0" dirty="0">
                <a:solidFill>
                  <a:srgbClr val="FFFFFF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3162300" y="3068638"/>
              <a:ext cx="4637277" cy="351729"/>
            </a:xfrm>
            <a:prstGeom prst="roundRect">
              <a:avLst>
                <a:gd name="adj" fmla="val 0"/>
              </a:avLst>
            </a:prstGeom>
            <a:solidFill>
              <a:srgbClr val="808080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b="1" kern="0" dirty="0">
                  <a:solidFill>
                    <a:srgbClr val="FFFFFF"/>
                  </a:solidFill>
                  <a:latin typeface="맑은 고딕"/>
                  <a:ea typeface="맑은 고딕" panose="020B0503020000020004" pitchFamily="50" charset="-127"/>
                </a:rPr>
                <a:t>목 차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389876" y="3357024"/>
            <a:ext cx="3174267" cy="102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Ⅰ</a:t>
            </a:r>
            <a:r>
              <a:rPr lang="en-US" altLang="ko-KR" sz="1400" b="1">
                <a:solidFill>
                  <a:prstClr val="black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과제참여 연구원 현황</a:t>
            </a:r>
            <a:endParaRPr lang="en-US" altLang="ko-KR" sz="14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Ⅱ</a:t>
            </a:r>
            <a:r>
              <a:rPr lang="en-US" altLang="ko-KR" sz="1400" b="1">
                <a:solidFill>
                  <a:srgbClr val="000000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solidFill>
                  <a:srgbClr val="000000"/>
                </a:solidFill>
                <a:ea typeface="맑은 고딕" panose="020B0503020000020004" pitchFamily="50" charset="-127"/>
              </a:rPr>
              <a:t>과제수행시 필요한 예상 연구설비</a:t>
            </a:r>
            <a:endParaRPr lang="en-US" altLang="ko-KR" sz="14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Ⅲ</a:t>
            </a:r>
            <a:r>
              <a:rPr lang="en-US" altLang="ko-KR" sz="1400" b="1">
                <a:solidFill>
                  <a:srgbClr val="000000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수행과제 관계 논문 현황</a:t>
            </a:r>
            <a:endParaRPr lang="en-US" altLang="ko-KR" sz="1400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22388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713A1-162F-37B9-08E0-756585E49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9345F490-A9A6-8B7C-B4A0-B2FDC752B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C2C4D0-5DC4-F0F5-9C77-AE80F42BA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Ⅰ</a:t>
            </a:r>
            <a:r>
              <a:rPr lang="en-US" altLang="ko-KR" sz="1800" b="1"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과제참여 연구원 현황</a:t>
            </a:r>
            <a:endParaRPr lang="en-US" altLang="ko-KR" sz="18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C227A1E8-F06C-FA52-D8BB-23DEC468B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17432"/>
              </p:ext>
            </p:extLst>
          </p:nvPr>
        </p:nvGraphicFramePr>
        <p:xfrm>
          <a:off x="183000" y="707317"/>
          <a:ext cx="9540000" cy="353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26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2683655933"/>
                    </a:ext>
                  </a:extLst>
                </a:gridCol>
                <a:gridCol w="470516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896644">
                  <a:extLst>
                    <a:ext uri="{9D8B030D-6E8A-4147-A177-3AD203B41FA5}">
                      <a16:colId xmlns:a16="http://schemas.microsoft.com/office/drawing/2014/main" val="3645139632"/>
                    </a:ext>
                  </a:extLst>
                </a:gridCol>
                <a:gridCol w="1091954">
                  <a:extLst>
                    <a:ext uri="{9D8B030D-6E8A-4147-A177-3AD203B41FA5}">
                      <a16:colId xmlns:a16="http://schemas.microsoft.com/office/drawing/2014/main" val="2109649105"/>
                    </a:ext>
                  </a:extLst>
                </a:gridCol>
                <a:gridCol w="461638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124553024"/>
                    </a:ext>
                  </a:extLst>
                </a:gridCol>
                <a:gridCol w="1644320">
                  <a:extLst>
                    <a:ext uri="{9D8B030D-6E8A-4147-A177-3AD203B41FA5}">
                      <a16:colId xmlns:a16="http://schemas.microsoft.com/office/drawing/2014/main" val="3830689337"/>
                    </a:ext>
                  </a:extLst>
                </a:gridCol>
              </a:tblGrid>
              <a:tr h="288129"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전공 및 학위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연구경력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산학협력 경험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수행역할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54880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직급</a:t>
                      </a: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최종학력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세부전공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540560"/>
                  </a:ext>
                </a:extLst>
              </a:tr>
              <a:tr h="259741"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홍길동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교수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박사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기계공학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열유체공학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년</a:t>
                      </a:r>
                      <a:endParaRPr lang="en-US" altLang="ko-KR" sz="1050" b="0" i="0" u="none" strike="noStrike" kern="1200" spc="0" baseline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0000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회사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“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열기관 열유동 예측 방안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” (2011 ~ 2013)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프로젝트 관리 및 총괄</a:t>
                      </a:r>
                      <a:endParaRPr lang="en-US" altLang="ko-KR" sz="1050" kern="120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한국생산기술연구원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“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비파괴 방법 이용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000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기계적 </a:t>
                      </a:r>
                      <a:b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물성 예측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(2020)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0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01659E0-E28F-7AEC-E714-CA1E3F5DF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AB8CA95-2651-68B3-3690-9B03FCAF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Ⅱ.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과제수행시 필요한 예상 </a:t>
            </a:r>
            <a:r>
              <a:rPr lang="ko-KR" altLang="en-US" sz="1800" b="1" kern="0">
                <a:solidFill>
                  <a:srgbClr val="000000"/>
                </a:solidFill>
              </a:rPr>
              <a:t>연구설비</a:t>
            </a:r>
            <a:endParaRPr kumimoji="1" lang="ko-KR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E52D6F-B9B0-9950-84C1-FD303283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52533"/>
              </p:ext>
            </p:extLst>
          </p:nvPr>
        </p:nvGraphicFramePr>
        <p:xfrm>
          <a:off x="183000" y="707317"/>
          <a:ext cx="9540001" cy="394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69">
                  <a:extLst>
                    <a:ext uri="{9D8B030D-6E8A-4147-A177-3AD203B41FA5}">
                      <a16:colId xmlns:a16="http://schemas.microsoft.com/office/drawing/2014/main" val="1792376792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355107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3000652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4458543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</a:tblGrid>
              <a:tr h="288129"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  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 량</a:t>
                      </a:r>
                      <a:r>
                        <a:rPr lang="en-US" altLang="ko-K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(ea)</a:t>
                      </a:r>
                      <a:endParaRPr lang="ko-KR" altLang="en-US" sz="1200" b="1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  적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786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미보유시 대체방안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056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보유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IPC-MS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혼합한 컴파운드 내에 미량원소 분석 목적으로 사용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미보유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SEM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</a:t>
                      </a:r>
                      <a:r>
                        <a:rPr lang="ko-KR" altLang="en-US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Lab</a:t>
                      </a:r>
                      <a:r>
                        <a:rPr lang="ko-KR" altLang="en-US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실 의뢰하여 수행</a:t>
                      </a: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채취한 컴파운드 시료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100nm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열화구조 분석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ko-KR" sz="1050" b="0" i="0" u="none" strike="noStrike" kern="120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l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altLang="ko-KR" sz="105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02284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509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37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BD5BF-9ECE-7C75-ACBC-1FA2A3CBD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DF998E24-5376-FEBD-C546-2B23A5C6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848A89-06D1-3449-C106-78998BFA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800" b="1">
                <a:cs typeface="Times New Roman" panose="02020603050405020304" pitchFamily="18" charset="0"/>
              </a:rPr>
              <a:t>Ⅲ</a:t>
            </a: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수행과제 관계 논문 현황</a:t>
            </a:r>
            <a:endParaRPr lang="en-US" altLang="ko-KR" sz="18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182B9172-82E8-D43E-EABB-38C26E3B9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75258"/>
              </p:ext>
            </p:extLst>
          </p:nvPr>
        </p:nvGraphicFramePr>
        <p:xfrm>
          <a:off x="183000" y="707317"/>
          <a:ext cx="9540001" cy="363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621">
                  <a:extLst>
                    <a:ext uri="{9D8B030D-6E8A-4147-A177-3AD203B41FA5}">
                      <a16:colId xmlns:a16="http://schemas.microsoft.com/office/drawing/2014/main" val="2824510629"/>
                    </a:ext>
                  </a:extLst>
                </a:gridCol>
                <a:gridCol w="932156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2672178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1555545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 목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저널명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발표실적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수상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위상 최적화를 통한 열</a:t>
                      </a: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유체 시스템 </a:t>
                      </a: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설계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SCI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홍길동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00000 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컨퍼런스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 </a:t>
                      </a: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우수논문상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ko-KR" sz="1050" b="0" i="0" u="none" strike="noStrike" kern="120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l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altLang="ko-KR" sz="105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02284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509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04679"/>
      </p:ext>
    </p:extLst>
  </p:cSld>
  <p:clrMapOvr>
    <a:masterClrMapping/>
  </p:clrMapOvr>
</p:sld>
</file>

<file path=ppt/theme/theme1.xml><?xml version="1.0" encoding="utf-8"?>
<a:theme xmlns:a="http://schemas.openxmlformats.org/drawingml/2006/main" name="5_기본 디자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맑은 고딕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36000" tIns="36000" rIns="36000" bIns="36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.potx" id="{524C0187-A510-43D0-8F8B-B31670DB725C}" vid="{203633FC-7005-466B-A009-E53D56D46E5F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d72fc2-410f-4d52-9fc1-f184066d9ba3">
      <UserInfo>
        <DisplayName>이정민(JUNG MIN LEE)/기술기획팀</DisplayName>
        <AccountId>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9DC046BDD693F8438D553A8C49D18E2D" ma:contentTypeVersion="5" ma:contentTypeDescription="새 문서를 만듭니다." ma:contentTypeScope="" ma:versionID="8fc568f4516fe42fe76ac7e8f42fffce">
  <xsd:schema xmlns:xsd="http://www.w3.org/2001/XMLSchema" xmlns:xs="http://www.w3.org/2001/XMLSchema" xmlns:p="http://schemas.microsoft.com/office/2006/metadata/properties" xmlns:ns2="6743dd8b-6805-4119-b7fa-3cf9215869c6" xmlns:ns3="0cd72fc2-410f-4d52-9fc1-f184066d9ba3" targetNamespace="http://schemas.microsoft.com/office/2006/metadata/properties" ma:root="true" ma:fieldsID="09ce2e057a0f57716621ef38aadec5fb" ns2:_="" ns3:_="">
    <xsd:import namespace="6743dd8b-6805-4119-b7fa-3cf9215869c6"/>
    <xsd:import namespace="0cd72fc2-410f-4d52-9fc1-f184066d9b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3dd8b-6805-4119-b7fa-3cf9215869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72fc2-410f-4d52-9fc1-f184066d9b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604B07-6985-407D-A6FD-C239A07C36EB}">
  <ds:schemaRefs>
    <ds:schemaRef ds:uri="http://purl.org/dc/elements/1.1/"/>
    <ds:schemaRef ds:uri="http://schemas.openxmlformats.org/package/2006/metadata/core-properties"/>
    <ds:schemaRef ds:uri="6743dd8b-6805-4119-b7fa-3cf9215869c6"/>
    <ds:schemaRef ds:uri="http://purl.org/dc/terms/"/>
    <ds:schemaRef ds:uri="http://schemas.microsoft.com/office/2006/documentManagement/types"/>
    <ds:schemaRef ds:uri="http://purl.org/dc/dcmitype/"/>
    <ds:schemaRef ds:uri="0cd72fc2-410f-4d52-9fc1-f184066d9ba3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52DC18-14E0-49BE-9547-0887DD0A5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966D0-295A-4DFE-AA7A-4A0C5D96B083}">
  <ds:schemaRefs>
    <ds:schemaRef ds:uri="0cd72fc2-410f-4d52-9fc1-f184066d9ba3"/>
    <ds:schemaRef ds:uri="6743dd8b-6805-4119-b7fa-3cf9215869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4</Notes>
  <Paragraphs>56</Paragraphs>
  <PresentationFormat>A4 용지(210x297mm)</PresentationFormat>
  <ScaleCrop>false</ScaleCrop>
  <Slides>4</Slides>
  <SharedDoc>false</SharedDoc>
  <HyperlinksChanged>false</HyperlinksChanged>
  <AppVersion>16.0000</AppVersion>
  <Words>158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modified xsi:type="dcterms:W3CDTF">2024-02-19T23:07:03Z</dcterms:modified>
  <dc:title>9월 본부 공유회의 진행 계획</dc:title>
  <cp:lastPrinted>2024-02-19T23:01:10Z</cp:lastPrinted>
  <cp:lastModifiedBy>김지태(Ji Tae Kim)/기술기획팀</cp:lastModifiedBy>
  <dcterms:created xsi:type="dcterms:W3CDTF">2012-10-31T00:46:06Z</dcterms:created>
  <cp:revision>158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0x0101009DC046BDD693F8438D553A8C49D18E2D</vt:lpwstr>
  </property>
</Properties>
</file>