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4040" r:id="rId1"/>
  </p:sldMasterIdLst>
  <p:notesMasterIdLst>
    <p:notesMasterId r:id="rId6"/>
  </p:notesMasterIdLst>
  <p:handoutMasterIdLst>
    <p:handoutMasterId r:id="rId7"/>
  </p:handoutMasterIdLst>
  <p:sldIdLst>
    <p:sldId id="610" r:id="rId2"/>
    <p:sldId id="1353" r:id="rId3"/>
    <p:sldId id="1351" r:id="rId4"/>
    <p:sldId id="1352" r:id="rId5"/>
  </p:sldIdLst>
  <p:sldSz cx="9906000" cy="6858000" type="A4"/>
  <p:notesSz cx="6735763" cy="9866313"/>
  <p:embeddedFontLst>
    <p:embeddedFont>
      <p:font typeface="굴림" panose="020B0600000101010101" pitchFamily="50" charset="-127"/>
      <p:regular r:id="rId8"/>
    </p:embeddedFont>
    <p:embeddedFont>
      <p:font typeface="맑은 고딕" panose="020B0503020000020004" pitchFamily="50" charset="-127"/>
      <p:regular r:id="rId9"/>
      <p:bold r:id="rId10"/>
    </p:embeddedFont>
  </p:embeddedFontLst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78" userDrawn="1">
          <p15:clr>
            <a:srgbClr val="A4A3A4"/>
          </p15:clr>
        </p15:guide>
        <p15:guide id="3" pos="1669" userDrawn="1">
          <p15:clr>
            <a:srgbClr val="A4A3A4"/>
          </p15:clr>
        </p15:guide>
        <p15:guide id="4" pos="217" userDrawn="1">
          <p15:clr>
            <a:srgbClr val="A4A3A4"/>
          </p15:clr>
        </p15:guide>
        <p15:guide id="5" pos="6023" userDrawn="1">
          <p15:clr>
            <a:srgbClr val="A4A3A4"/>
          </p15:clr>
        </p15:guide>
        <p15:guide id="6" pos="1396" userDrawn="1">
          <p15:clr>
            <a:srgbClr val="A4A3A4"/>
          </p15:clr>
        </p15:guide>
        <p15:guide id="7" pos="2122" userDrawn="1">
          <p15:clr>
            <a:srgbClr val="A4A3A4"/>
          </p15:clr>
        </p15:guide>
        <p15:guide id="8" pos="3732" userDrawn="1">
          <p15:clr>
            <a:srgbClr val="A4A3A4"/>
          </p15:clr>
        </p15:guide>
        <p15:guide id="9" pos="4957" userDrawn="1">
          <p15:clr>
            <a:srgbClr val="A4A3A4"/>
          </p15:clr>
        </p15:guide>
        <p15:guide id="10" orient="horz" pos="225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6E6E6"/>
    <a:srgbClr val="FFFFCC"/>
    <a:srgbClr val="FFFF66"/>
    <a:srgbClr val="FFFF99"/>
    <a:srgbClr val="0218BE"/>
    <a:srgbClr val="666699"/>
    <a:srgbClr val="336699"/>
    <a:srgbClr val="0033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560" y="102"/>
      </p:cViewPr>
      <p:guideLst>
        <p:guide orient="horz" pos="4178"/>
        <p:guide pos="1669"/>
        <p:guide pos="217"/>
        <p:guide pos="6023"/>
        <p:guide pos="1396"/>
        <p:guide pos="2122"/>
        <p:guide pos="3732"/>
        <p:guide pos="4957"/>
        <p:guide orient="horz" pos="225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ableStyles" Target="tableStyles.xml"/><Relationship Id="rId15" Type="http://schemas.openxmlformats.org/officeDocument/2006/relationships/customXml" Target="../customXml/item1.xml"/><Relationship Id="rId16" Type="http://schemas.openxmlformats.org/officeDocument/2006/relationships/customXml" Target="../customXml/item2.xml"/><Relationship Id="rId1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7" y="7"/>
            <a:ext cx="2919413" cy="493713"/>
          </a:xfrm>
          <a:prstGeom prst="rect">
            <a:avLst/>
          </a:prstGeom>
        </p:spPr>
        <p:txBody>
          <a:bodyPr vert="horz" lIns="90691" tIns="45349" rIns="90691" bIns="45349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4763" y="7"/>
            <a:ext cx="2919412" cy="493713"/>
          </a:xfrm>
          <a:prstGeom prst="rect">
            <a:avLst/>
          </a:prstGeom>
        </p:spPr>
        <p:txBody>
          <a:bodyPr vert="horz" lIns="90691" tIns="45349" rIns="90691" bIns="45349" rtlCol="0"/>
          <a:lstStyle>
            <a:lvl1pPr algn="r">
              <a:defRPr sz="1200"/>
            </a:lvl1pPr>
          </a:lstStyle>
          <a:p>
            <a:pPr>
              <a:defRPr/>
            </a:pPr>
            <a:fld id="{D06AD4F5-3AC2-4FD3-B594-95E35A87B84E}" type="datetimeFigureOut">
              <a:rPr lang="ko-KR" altLang="en-US"/>
              <a:pPr>
                <a:defRPr/>
              </a:pPr>
              <a:t>2025-02-04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7" y="9371016"/>
            <a:ext cx="2919413" cy="493712"/>
          </a:xfrm>
          <a:prstGeom prst="rect">
            <a:avLst/>
          </a:prstGeom>
        </p:spPr>
        <p:txBody>
          <a:bodyPr vert="horz" lIns="90691" tIns="45349" rIns="90691" bIns="4534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4763" y="9371016"/>
            <a:ext cx="2919412" cy="493712"/>
          </a:xfrm>
          <a:prstGeom prst="rect">
            <a:avLst/>
          </a:prstGeom>
        </p:spPr>
        <p:txBody>
          <a:bodyPr vert="horz" lIns="90691" tIns="45349" rIns="90691" bIns="45349" rtlCol="0" anchor="b"/>
          <a:lstStyle>
            <a:lvl1pPr algn="r">
              <a:defRPr sz="1200"/>
            </a:lvl1pPr>
          </a:lstStyle>
          <a:p>
            <a:pPr>
              <a:defRPr/>
            </a:pPr>
            <a:fld id="{4A5A4D00-B0EF-455D-B13C-C4E9A9372A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632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7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1" tIns="45349" rIns="90691" bIns="4534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7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1" tIns="45349" rIns="90691" bIns="4534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6913" y="739775"/>
            <a:ext cx="5341937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7" y="4686304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1" tIns="45349" rIns="90691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9371016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1" tIns="45349" rIns="90691" bIns="4534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6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1" tIns="45349" rIns="90691" bIns="4534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1E9A335F-6999-4E6B-8BEB-957131743D0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96745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2625" y="736600"/>
            <a:ext cx="5308600" cy="36766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9220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03731">
              <a:defRPr/>
            </a:pPr>
            <a:fld id="{FD02F1F2-4C77-4205-A656-E4693DEECBB2}" type="slidenum">
              <a:rPr lang="en-US" altLang="ko-KR">
                <a:solidFill>
                  <a:prstClr val="black"/>
                </a:solidFill>
                <a:latin typeface="굴림" pitchFamily="50" charset="-127"/>
                <a:ea typeface="굴림" pitchFamily="50" charset="-127"/>
              </a:rPr>
              <a:pPr defTabSz="903731">
                <a:defRPr/>
              </a:pPr>
              <a:t>1</a:t>
            </a:fld>
            <a:endParaRPr lang="en-US" altLang="ko-KR" dirty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14621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BA26EA-A95E-E2E0-797B-18C9F9F24F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255E5965-9A72-75DC-5217-E6A28F9149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5917824F-A245-5912-61DF-5EA177E3CB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7121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3779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F396D1-2766-29B7-89A2-5B128545A4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3883E87E-BAE9-7DD8-2D00-98F63927D90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C0E94D12-193B-BC32-31D2-D862233C07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2154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366000" y="6581001"/>
            <a:ext cx="540000" cy="27699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1CC2BB6E-E53F-4BDF-B534-D3995644A635}" type="slidenum">
              <a:rPr lang="ko-KR" altLang="en-US" smtClean="0"/>
              <a:pPr/>
              <a:t>‹#›</a:t>
            </a:fld>
            <a:r>
              <a:rPr lang="en-US" altLang="ko-KR"/>
              <a:t>/7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9730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580525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날짜 개체 틀 9">
            <a:extLst>
              <a:ext uri="{FF2B5EF4-FFF2-40B4-BE49-F238E27FC236}">
                <a16:creationId xmlns:a16="http://schemas.microsoft.com/office/drawing/2014/main" id="{9B53F577-3699-99A2-53E2-E65D9A3AD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B7A9-84FE-4E89-BF33-F87E7810C7AB}" type="datetime1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11" name="바닥글 개체 틀 10">
            <a:extLst>
              <a:ext uri="{FF2B5EF4-FFF2-40B4-BE49-F238E27FC236}">
                <a16:creationId xmlns:a16="http://schemas.microsoft.com/office/drawing/2014/main" id="{5A644CDA-6668-D57C-5961-9C3610E1B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슬라이드 번호 개체 틀 11">
            <a:extLst>
              <a:ext uri="{FF2B5EF4-FFF2-40B4-BE49-F238E27FC236}">
                <a16:creationId xmlns:a16="http://schemas.microsoft.com/office/drawing/2014/main" id="{D4F0A3DC-A8AC-6700-3B30-9AF6169FF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7150" y="6492880"/>
            <a:ext cx="222885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CDD5669-73DD-4624-9557-94BF2E0E8D92}" type="slidenum">
              <a:rPr lang="ko-KR" altLang="en-US" smtClean="0"/>
              <a:pPr/>
              <a:t>‹#›</a:t>
            </a:fld>
            <a:r>
              <a:rPr lang="en-US" altLang="ko-KR"/>
              <a:t>/10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06175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9205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42" r:id="rId2"/>
    <p:sldLayoutId id="2147484683" r:id="rId3"/>
  </p:sldLayoutIdLst>
  <p:hf hdr="0" ftr="0" dt="0"/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charset="-127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25408" y="252590"/>
            <a:ext cx="1171984" cy="201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그림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9104" y="130054"/>
            <a:ext cx="1241488" cy="701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직선 연결선 16"/>
          <p:cNvCxnSpPr>
            <a:cxnSpLocks noChangeShapeType="1"/>
          </p:cNvCxnSpPr>
          <p:nvPr/>
        </p:nvCxnSpPr>
        <p:spPr bwMode="auto">
          <a:xfrm>
            <a:off x="1563880" y="549275"/>
            <a:ext cx="8284970" cy="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296905" y="1288140"/>
            <a:ext cx="5312190" cy="89139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>
            <a:outerShdw dist="88900" dir="2700000" algn="ctr" rotWithShape="0">
              <a:srgbClr val="808080"/>
            </a:outerShdw>
          </a:effectLst>
        </p:spPr>
        <p:txBody>
          <a:bodyPr wrap="none" lIns="90000" tIns="46800" rIns="90000" bIns="46800" anchor="ctr"/>
          <a:lstStyle/>
          <a:p>
            <a:pPr algn="ctr" eaLnBrk="0" latinLnBrk="0" hangingPunct="0">
              <a:lnSpc>
                <a:spcPct val="120000"/>
              </a:lnSpc>
              <a:defRPr/>
            </a:pPr>
            <a:r>
              <a:rPr lang="ko-KR" altLang="en-US" sz="2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과제명</a:t>
            </a:r>
            <a:endParaRPr lang="ko-KR" altLang="en-US" sz="28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259549" y="5599640"/>
            <a:ext cx="138691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 b="1">
                <a:latin typeface="맑은 고딕" panose="020B0503020000020004" pitchFamily="50" charset="-127"/>
                <a:ea typeface="맑은 고딕" panose="020B0503020000020004" pitchFamily="50" charset="-127"/>
              </a:rPr>
              <a:t>2025. </a:t>
            </a:r>
            <a:r>
              <a:rPr lang="en-US" altLang="ko-KR" sz="1600" b="1"/>
              <a:t>0</a:t>
            </a:r>
            <a:r>
              <a:rPr lang="en-US" altLang="ko-KR" sz="1600" b="1" dirty="0"/>
              <a:t>0</a:t>
            </a:r>
            <a:r>
              <a:rPr lang="en-US" altLang="ko-KR" sz="1600" b="1">
                <a:latin typeface="맑은 고딕" panose="020B0503020000020004" pitchFamily="50" charset="-127"/>
                <a:ea typeface="맑은 고딕" panose="020B0503020000020004" pitchFamily="50" charset="-127"/>
              </a:rPr>
              <a:t>. 00</a:t>
            </a:r>
            <a:endParaRPr lang="en-US" altLang="ko-KR" sz="16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611937" y="6009214"/>
            <a:ext cx="2682146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 b="1">
                <a:solidFill>
                  <a:srgbClr val="000000"/>
                </a:solidFill>
                <a:cs typeface="Arial" charset="0"/>
              </a:rPr>
              <a:t>0000</a:t>
            </a:r>
            <a:r>
              <a:rPr lang="ko-KR" altLang="en-US" sz="1600" b="1">
                <a:solidFill>
                  <a:srgbClr val="000000"/>
                </a:solidFill>
                <a:cs typeface="Arial" charset="0"/>
              </a:rPr>
              <a:t>대학</a:t>
            </a:r>
            <a:r>
              <a:rPr lang="en-US" altLang="ko-KR" sz="1600" b="1">
                <a:solidFill>
                  <a:srgbClr val="000000"/>
                </a:solidFill>
                <a:cs typeface="Arial" charset="0"/>
              </a:rPr>
              <a:t>(</a:t>
            </a:r>
            <a:r>
              <a:rPr lang="ko-KR" altLang="en-US" sz="1600" b="1">
                <a:solidFill>
                  <a:srgbClr val="000000"/>
                </a:solidFill>
                <a:cs typeface="Arial" charset="0"/>
              </a:rPr>
              <a:t>연구소</a:t>
            </a:r>
            <a:r>
              <a:rPr lang="en-US" altLang="ko-KR" sz="1600" b="1">
                <a:solidFill>
                  <a:srgbClr val="000000"/>
                </a:solidFill>
                <a:cs typeface="Arial" charset="0"/>
              </a:rPr>
              <a:t>)</a:t>
            </a:r>
            <a:r>
              <a:rPr lang="ko-KR" altLang="en-US" sz="1600" b="1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ko-KR" sz="1600" b="1" dirty="0">
                <a:solidFill>
                  <a:srgbClr val="000000"/>
                </a:solidFill>
                <a:cs typeface="Arial" charset="0"/>
              </a:rPr>
              <a:t>/ </a:t>
            </a:r>
            <a:r>
              <a:rPr lang="ko-KR" altLang="en-US" sz="1600" b="1" dirty="0">
                <a:solidFill>
                  <a:srgbClr val="000000"/>
                </a:solidFill>
                <a:cs typeface="Arial" charset="0"/>
              </a:rPr>
              <a:t>홍길동</a:t>
            </a:r>
            <a:endParaRPr lang="en-US" altLang="ko-KR" sz="1600" b="1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grpSp>
        <p:nvGrpSpPr>
          <p:cNvPr id="13" name="그룹 1"/>
          <p:cNvGrpSpPr>
            <a:grpSpLocks/>
          </p:cNvGrpSpPr>
          <p:nvPr/>
        </p:nvGrpSpPr>
        <p:grpSpPr bwMode="auto">
          <a:xfrm>
            <a:off x="2910396" y="2918396"/>
            <a:ext cx="4085208" cy="1550586"/>
            <a:chOff x="3162300" y="3068638"/>
            <a:chExt cx="4637277" cy="1513439"/>
          </a:xfrm>
        </p:grpSpPr>
        <p:sp>
          <p:nvSpPr>
            <p:cNvPr id="14" name="AutoShape 4"/>
            <p:cNvSpPr>
              <a:spLocks noChangeArrowheads="1"/>
            </p:cNvSpPr>
            <p:nvPr/>
          </p:nvSpPr>
          <p:spPr bwMode="auto">
            <a:xfrm>
              <a:off x="3162300" y="3424497"/>
              <a:ext cx="4624164" cy="1157580"/>
            </a:xfrm>
            <a:prstGeom prst="roundRect">
              <a:avLst>
                <a:gd name="adj" fmla="val 0"/>
              </a:avLst>
            </a:prstGeom>
            <a:solidFill>
              <a:srgbClr val="FFFFFF"/>
            </a:solidFill>
            <a:ln w="9525" algn="ctr">
              <a:solidFill>
                <a:srgbClr val="80808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auto">
                <a:spcBef>
                  <a:spcPts val="600"/>
                </a:spcBef>
                <a:spcAft>
                  <a:spcPts val="0"/>
                </a:spcAft>
                <a:defRPr/>
              </a:pPr>
              <a:endParaRPr kumimoji="0" lang="ko-KR" altLang="ko-KR" sz="1600" b="1" kern="0" dirty="0">
                <a:solidFill>
                  <a:srgbClr val="FFFFFF"/>
                </a:solidFill>
                <a:latin typeface="맑은 고딕"/>
                <a:ea typeface="맑은 고딕" panose="020B0503020000020004" pitchFamily="50" charset="-127"/>
              </a:endParaRPr>
            </a:p>
          </p:txBody>
        </p:sp>
        <p:sp>
          <p:nvSpPr>
            <p:cNvPr id="15" name="AutoShape 4"/>
            <p:cNvSpPr>
              <a:spLocks noChangeArrowheads="1"/>
            </p:cNvSpPr>
            <p:nvPr/>
          </p:nvSpPr>
          <p:spPr bwMode="auto">
            <a:xfrm>
              <a:off x="3162300" y="3068638"/>
              <a:ext cx="4637277" cy="351729"/>
            </a:xfrm>
            <a:prstGeom prst="roundRect">
              <a:avLst>
                <a:gd name="adj" fmla="val 0"/>
              </a:avLst>
            </a:prstGeom>
            <a:solidFill>
              <a:srgbClr val="808080"/>
            </a:solidFill>
            <a:ln w="9525" algn="ctr">
              <a:solidFill>
                <a:srgbClr val="80808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ko-KR" altLang="en-US" sz="1600" b="1" kern="0" dirty="0">
                  <a:solidFill>
                    <a:srgbClr val="FFFFFF"/>
                  </a:solidFill>
                  <a:latin typeface="맑은 고딕"/>
                  <a:ea typeface="맑은 고딕" panose="020B0503020000020004" pitchFamily="50" charset="-127"/>
                </a:rPr>
                <a:t>목 차</a:t>
              </a:r>
            </a:p>
          </p:txBody>
        </p:sp>
      </p:grp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3389876" y="3357024"/>
            <a:ext cx="3174267" cy="1020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/>
                </a:solidFill>
                <a:ea typeface="맑은 고딕" panose="020B0503020000020004" pitchFamily="50" charset="-127"/>
              </a:rPr>
              <a:t>Ⅰ</a:t>
            </a:r>
            <a:r>
              <a:rPr lang="en-US" altLang="ko-KR" sz="1400" b="1">
                <a:solidFill>
                  <a:prstClr val="black"/>
                </a:solidFill>
                <a:ea typeface="맑은 고딕" panose="020B0503020000020004" pitchFamily="50" charset="-127"/>
              </a:rPr>
              <a:t>. </a:t>
            </a:r>
            <a:r>
              <a:rPr lang="ko-KR" altLang="en-US" sz="1400" b="1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과제참여 연구원 현황</a:t>
            </a:r>
            <a:endParaRPr lang="en-US" altLang="ko-KR" sz="1400" b="1" dirty="0">
              <a:solidFill>
                <a:prstClr val="black"/>
              </a:solidFill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rgbClr val="000000"/>
                </a:solidFill>
                <a:ea typeface="맑은 고딕" panose="020B0503020000020004" pitchFamily="50" charset="-127"/>
              </a:rPr>
              <a:t>Ⅱ</a:t>
            </a:r>
            <a:r>
              <a:rPr lang="en-US" altLang="ko-KR" sz="1400" b="1">
                <a:solidFill>
                  <a:srgbClr val="000000"/>
                </a:solidFill>
                <a:ea typeface="맑은 고딕" panose="020B0503020000020004" pitchFamily="50" charset="-127"/>
              </a:rPr>
              <a:t>. </a:t>
            </a:r>
            <a:r>
              <a:rPr lang="ko-KR" altLang="en-US" sz="1400" b="1">
                <a:solidFill>
                  <a:srgbClr val="000000"/>
                </a:solidFill>
                <a:ea typeface="맑은 고딕" panose="020B0503020000020004" pitchFamily="50" charset="-127"/>
              </a:rPr>
              <a:t>과제수행시 필요한 예상 연구설비</a:t>
            </a:r>
            <a:endParaRPr lang="en-US" altLang="ko-KR" sz="1400" b="1" dirty="0">
              <a:solidFill>
                <a:srgbClr val="000000"/>
              </a:solidFill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rgbClr val="000000"/>
                </a:solidFill>
                <a:ea typeface="맑은 고딕" panose="020B0503020000020004" pitchFamily="50" charset="-127"/>
              </a:rPr>
              <a:t>Ⅲ</a:t>
            </a:r>
            <a:r>
              <a:rPr lang="en-US" altLang="ko-KR" sz="1400" b="1">
                <a:solidFill>
                  <a:srgbClr val="000000"/>
                </a:solidFill>
                <a:ea typeface="맑은 고딕" panose="020B0503020000020004" pitchFamily="50" charset="-127"/>
              </a:rPr>
              <a:t>. </a:t>
            </a:r>
            <a:r>
              <a:rPr lang="ko-KR" altLang="en-US" sz="1400" b="1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수행과제 관계 논문 현황</a:t>
            </a:r>
            <a:endParaRPr lang="en-US" altLang="ko-KR" sz="1400" dirty="0">
              <a:solidFill>
                <a:srgbClr val="000000"/>
              </a:solidFill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223886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5713A1-162F-37B9-08E0-756585E499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9345F490-A9A6-8B7C-B4A0-B2FDC752B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00" y="512000"/>
            <a:ext cx="9540000" cy="45719"/>
          </a:xfrm>
          <a:prstGeom prst="rect">
            <a:avLst/>
          </a:prstGeom>
          <a:solidFill>
            <a:srgbClr val="808080"/>
          </a:solidFill>
          <a:ln w="1270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lIns="89992" tIns="46796" rIns="89992" bIns="46796" anchor="ctr"/>
          <a:lstStyle/>
          <a:p>
            <a:pPr marL="0" marR="0" lvl="0" indent="0" defTabSz="91440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5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9C2C4D0-5DC4-F0F5-9C77-AE80F42BA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48987"/>
            <a:ext cx="8817222" cy="462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ko-KR" sz="1800" b="1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Ⅰ</a:t>
            </a:r>
            <a:r>
              <a:rPr lang="en-US" altLang="ko-KR" sz="1800" b="1"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r>
              <a:rPr lang="en-US" altLang="ko-KR" sz="1800" b="1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sz="1800" b="1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과제참여 연구원 현황</a:t>
            </a:r>
            <a:endParaRPr lang="en-US" altLang="ko-KR" sz="1800" b="1" dirty="0">
              <a:solidFill>
                <a:srgbClr val="000000"/>
              </a:solidFill>
              <a:ea typeface="맑은 고딕" panose="020B0503020000020004" pitchFamily="50" charset="-127"/>
            </a:endParaRPr>
          </a:p>
        </p:txBody>
      </p:sp>
      <p:graphicFrame>
        <p:nvGraphicFramePr>
          <p:cNvPr id="22" name="표 21">
            <a:extLst>
              <a:ext uri="{FF2B5EF4-FFF2-40B4-BE49-F238E27FC236}">
                <a16:creationId xmlns:a16="http://schemas.microsoft.com/office/drawing/2014/main" id="{C227A1E8-F06C-FA52-D8BB-23DEC468BD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717432"/>
              </p:ext>
            </p:extLst>
          </p:nvPr>
        </p:nvGraphicFramePr>
        <p:xfrm>
          <a:off x="183000" y="707317"/>
          <a:ext cx="9540000" cy="3532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926">
                  <a:extLst>
                    <a:ext uri="{9D8B030D-6E8A-4147-A177-3AD203B41FA5}">
                      <a16:colId xmlns:a16="http://schemas.microsoft.com/office/drawing/2014/main" val="3821021360"/>
                    </a:ext>
                  </a:extLst>
                </a:gridCol>
                <a:gridCol w="577049">
                  <a:extLst>
                    <a:ext uri="{9D8B030D-6E8A-4147-A177-3AD203B41FA5}">
                      <a16:colId xmlns:a16="http://schemas.microsoft.com/office/drawing/2014/main" val="2683655933"/>
                    </a:ext>
                  </a:extLst>
                </a:gridCol>
                <a:gridCol w="470516">
                  <a:extLst>
                    <a:ext uri="{9D8B030D-6E8A-4147-A177-3AD203B41FA5}">
                      <a16:colId xmlns:a16="http://schemas.microsoft.com/office/drawing/2014/main" val="622192148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397816991"/>
                    </a:ext>
                  </a:extLst>
                </a:gridCol>
                <a:gridCol w="896644">
                  <a:extLst>
                    <a:ext uri="{9D8B030D-6E8A-4147-A177-3AD203B41FA5}">
                      <a16:colId xmlns:a16="http://schemas.microsoft.com/office/drawing/2014/main" val="3645139632"/>
                    </a:ext>
                  </a:extLst>
                </a:gridCol>
                <a:gridCol w="1091954">
                  <a:extLst>
                    <a:ext uri="{9D8B030D-6E8A-4147-A177-3AD203B41FA5}">
                      <a16:colId xmlns:a16="http://schemas.microsoft.com/office/drawing/2014/main" val="2109649105"/>
                    </a:ext>
                  </a:extLst>
                </a:gridCol>
                <a:gridCol w="461638">
                  <a:extLst>
                    <a:ext uri="{9D8B030D-6E8A-4147-A177-3AD203B41FA5}">
                      <a16:colId xmlns:a16="http://schemas.microsoft.com/office/drawing/2014/main" val="1822807573"/>
                    </a:ext>
                  </a:extLst>
                </a:gridCol>
                <a:gridCol w="3275861">
                  <a:extLst>
                    <a:ext uri="{9D8B030D-6E8A-4147-A177-3AD203B41FA5}">
                      <a16:colId xmlns:a16="http://schemas.microsoft.com/office/drawing/2014/main" val="3124553024"/>
                    </a:ext>
                  </a:extLst>
                </a:gridCol>
                <a:gridCol w="1644320">
                  <a:extLst>
                    <a:ext uri="{9D8B030D-6E8A-4147-A177-3AD203B41FA5}">
                      <a16:colId xmlns:a16="http://schemas.microsoft.com/office/drawing/2014/main" val="3830689337"/>
                    </a:ext>
                  </a:extLst>
                </a:gridCol>
              </a:tblGrid>
              <a:tr h="288129">
                <a:tc rowSpan="2">
                  <a:txBody>
                    <a:bodyPr/>
                    <a:lstStyle/>
                    <a:p>
                      <a:pPr indent="0" algn="ctr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altLang="ko-KR" sz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No.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이름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362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전공 및 학위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362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연구경력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362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산학협력 경험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362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수행역할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6042"/>
                  </a:ext>
                </a:extLst>
              </a:tr>
              <a:tr h="254880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10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font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직급</a:t>
                      </a:r>
                      <a:endParaRPr lang="ko-KR" alt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200" b="1" spc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최종학력</a:t>
                      </a:r>
                      <a:endParaRPr lang="ko-KR" altLang="en-US" sz="1200" b="1" spc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200" b="1" spc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학과</a:t>
                      </a:r>
                      <a:endParaRPr lang="ko-KR" altLang="en-US" sz="1200" b="1" spc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200" b="1" spc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세부전공</a:t>
                      </a:r>
                      <a:endParaRPr lang="ko-KR" altLang="en-US" sz="1200" b="1" spc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36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indent="0" algn="ctr" font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ko-KR" alt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40540560"/>
                  </a:ext>
                </a:extLst>
              </a:tr>
              <a:tr h="259741">
                <a:tc rowSpan="2"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ko-KR" sz="1050" b="0" i="0" u="none" strike="noStrike" kern="120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</a:t>
                      </a:r>
                      <a:endParaRPr lang="ko-KR" altLang="en-US" sz="1050" b="0" i="0" u="none" strike="noStrike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ko-KR" altLang="en-US" sz="1050" b="0" i="0" u="none" strike="noStrike" kern="120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홍길동</a:t>
                      </a:r>
                      <a:endParaRPr lang="ko-KR" altLang="en-US" sz="1050" b="0" i="0" u="none" strike="noStrike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ko-KR" altLang="en-US" sz="1050" b="0" i="0" u="none" strike="noStrike" kern="120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교수</a:t>
                      </a:r>
                      <a:endParaRPr lang="ko-KR" altLang="en-US" sz="1050" b="0" i="0" u="none" strike="noStrike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ko-KR" altLang="en-US" sz="1050" b="0" i="0" u="none" strike="noStrike" kern="1200" spc="0" baseline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박사</a:t>
                      </a:r>
                      <a:endParaRPr lang="en-US" altLang="ko-KR" sz="1050" b="0" i="0" u="none" strike="noStrike" kern="1200" spc="0" baseline="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ko-KR" altLang="en-US" sz="1050" b="0" i="0" u="none" strike="noStrike" kern="1200" spc="0" baseline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기계공학</a:t>
                      </a:r>
                      <a:endParaRPr lang="en-US" altLang="ko-KR" sz="1050" b="0" i="0" u="none" strike="noStrike" kern="1200" spc="0" baseline="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ko-KR" altLang="en-US" sz="1050" b="0" i="0" u="none" strike="noStrike" kern="120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열유체공학</a:t>
                      </a:r>
                      <a:endParaRPr lang="en-US" altLang="ko-KR" sz="1050" b="0" i="0" u="none" strike="noStrike" kern="1200" spc="0" baseline="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362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1050" b="0" i="0" u="none" strike="noStrike" kern="1200" spc="0" baseline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10</a:t>
                      </a:r>
                      <a:r>
                        <a:rPr lang="ko-KR" altLang="en-US" sz="1050" b="0" i="0" u="none" strike="noStrike" kern="1200" spc="0" baseline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년</a:t>
                      </a:r>
                      <a:endParaRPr lang="en-US" altLang="ko-KR" sz="1050" b="0" i="0" u="none" strike="noStrike" kern="1200" spc="0" baseline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l" defTabSz="914362" rtl="0" eaLnBrk="1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altLang="ko-KR" sz="1050" kern="1200">
                          <a:solidFill>
                            <a:srgbClr val="0000FF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  <a:sym typeface="Wingdings" panose="05000000000000000000" pitchFamily="2" charset="2"/>
                        </a:rPr>
                        <a:t>0000</a:t>
                      </a:r>
                      <a:r>
                        <a:rPr lang="ko-KR" altLang="en-US" sz="1050" kern="1200">
                          <a:solidFill>
                            <a:srgbClr val="0000FF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  <a:sym typeface="Wingdings" panose="05000000000000000000" pitchFamily="2" charset="2"/>
                        </a:rPr>
                        <a:t>회사 </a:t>
                      </a:r>
                      <a:r>
                        <a:rPr lang="en-US" altLang="ko-KR" sz="1050" kern="1200">
                          <a:solidFill>
                            <a:srgbClr val="0000FF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  <a:sym typeface="Wingdings" panose="05000000000000000000" pitchFamily="2" charset="2"/>
                        </a:rPr>
                        <a:t>“</a:t>
                      </a:r>
                      <a:r>
                        <a:rPr lang="ko-KR" altLang="en-US" sz="1050" kern="1200">
                          <a:solidFill>
                            <a:srgbClr val="0000FF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  <a:sym typeface="Wingdings" panose="05000000000000000000" pitchFamily="2" charset="2"/>
                        </a:rPr>
                        <a:t>열기관 열유동 예측 방안</a:t>
                      </a:r>
                      <a:r>
                        <a:rPr lang="en-US" altLang="ko-KR" sz="1050" kern="1200">
                          <a:solidFill>
                            <a:srgbClr val="0000FF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  <a:sym typeface="Wingdings" panose="05000000000000000000" pitchFamily="2" charset="2"/>
                        </a:rPr>
                        <a:t>” (2011 ~ 2013) </a:t>
                      </a:r>
                      <a:r>
                        <a:rPr lang="ko-KR" altLang="en-US" sz="1050" kern="1200">
                          <a:solidFill>
                            <a:srgbClr val="0000FF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  <a:sym typeface="Wingdings" panose="05000000000000000000" pitchFamily="2" charset="2"/>
                        </a:rPr>
                        <a:t> </a:t>
                      </a:r>
                      <a:endParaRPr lang="en-US" altLang="ko-KR" sz="1050" kern="1200" dirty="0">
                        <a:solidFill>
                          <a:srgbClr val="0000FF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50" kern="1200">
                          <a:solidFill>
                            <a:srgbClr val="0000FF"/>
                          </a:solidFill>
                          <a:latin typeface="맑은 고딕" panose="020B0503020000020004" pitchFamily="50" charset="-127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프로젝트 관리 및 총괄</a:t>
                      </a:r>
                      <a:endParaRPr lang="en-US" altLang="ko-KR" sz="1050" kern="1200">
                        <a:solidFill>
                          <a:srgbClr val="0000FF"/>
                        </a:solidFill>
                        <a:latin typeface="맑은 고딕" panose="020B0503020000020004" pitchFamily="50" charset="-127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96927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-108000" algn="l" defTabSz="914362" rtl="0" eaLnBrk="1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50" kern="1200" dirty="0">
                        <a:solidFill>
                          <a:srgbClr val="0000FF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l" defTabSz="914362" rtl="0" eaLnBrk="1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050" kern="1200">
                          <a:solidFill>
                            <a:srgbClr val="0000FF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  <a:sym typeface="Wingdings" panose="05000000000000000000" pitchFamily="2" charset="2"/>
                        </a:rPr>
                        <a:t>한국생산기술연구원 </a:t>
                      </a:r>
                      <a:r>
                        <a:rPr lang="en-US" altLang="ko-KR" sz="1050" kern="1200">
                          <a:solidFill>
                            <a:srgbClr val="0000FF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  <a:sym typeface="Wingdings" panose="05000000000000000000" pitchFamily="2" charset="2"/>
                        </a:rPr>
                        <a:t>“</a:t>
                      </a:r>
                      <a:r>
                        <a:rPr lang="ko-KR" altLang="en-US" sz="1050" kern="1200">
                          <a:solidFill>
                            <a:srgbClr val="0000FF"/>
                          </a:solidFill>
                          <a:latin typeface="맑은 고딕" panose="020B0503020000020004" pitchFamily="50" charset="-127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비파괴 방법 이용 </a:t>
                      </a:r>
                      <a:r>
                        <a:rPr lang="en-US" altLang="ko-KR" sz="1050" kern="1200">
                          <a:solidFill>
                            <a:srgbClr val="0000FF"/>
                          </a:solidFill>
                          <a:latin typeface="맑은 고딕" panose="020B0503020000020004" pitchFamily="50" charset="-127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000</a:t>
                      </a:r>
                      <a:r>
                        <a:rPr lang="ko-KR" altLang="en-US" sz="1050" kern="1200">
                          <a:solidFill>
                            <a:srgbClr val="0000FF"/>
                          </a:solidFill>
                          <a:latin typeface="맑은 고딕" panose="020B0503020000020004" pitchFamily="50" charset="-127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기계적 </a:t>
                      </a:r>
                      <a:br>
                        <a:rPr lang="en-US" altLang="ko-KR" sz="1050" kern="1200">
                          <a:solidFill>
                            <a:srgbClr val="0000FF"/>
                          </a:solidFill>
                          <a:latin typeface="맑은 고딕" panose="020B0503020000020004" pitchFamily="50" charset="-127"/>
                          <a:ea typeface="+mn-ea"/>
                          <a:cs typeface="+mn-cs"/>
                          <a:sym typeface="Wingdings" panose="05000000000000000000" pitchFamily="2" charset="2"/>
                        </a:rPr>
                      </a:br>
                      <a:r>
                        <a:rPr lang="en-US" altLang="ko-KR" sz="1050" kern="1200">
                          <a:solidFill>
                            <a:srgbClr val="0000FF"/>
                          </a:solidFill>
                          <a:latin typeface="맑은 고딕" panose="020B0503020000020004" pitchFamily="50" charset="-127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ko-KR" altLang="en-US" sz="1050" kern="1200">
                          <a:solidFill>
                            <a:srgbClr val="0000FF"/>
                          </a:solidFill>
                          <a:latin typeface="맑은 고딕" panose="020B0503020000020004" pitchFamily="50" charset="-127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물성 예측 </a:t>
                      </a:r>
                      <a:r>
                        <a:rPr lang="en-US" altLang="ko-KR" sz="1050" kern="1200">
                          <a:solidFill>
                            <a:srgbClr val="0000FF"/>
                          </a:solidFill>
                          <a:latin typeface="맑은 고딕" panose="020B0503020000020004" pitchFamily="50" charset="-127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(2020)</a:t>
                      </a:r>
                      <a:endParaRPr lang="en-US" altLang="ko-KR" sz="1050" kern="1200" dirty="0">
                        <a:solidFill>
                          <a:srgbClr val="0000FF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9261420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573892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343266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4575164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0541477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8145528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1538251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3522249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2536143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2656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040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301659E0-E28F-7AEC-E714-CA1E3F5DF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00" y="512000"/>
            <a:ext cx="9540000" cy="45719"/>
          </a:xfrm>
          <a:prstGeom prst="rect">
            <a:avLst/>
          </a:prstGeom>
          <a:solidFill>
            <a:srgbClr val="808080"/>
          </a:solidFill>
          <a:ln w="1270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lIns="89992" tIns="46796" rIns="89992" bIns="46796" anchor="ctr"/>
          <a:lstStyle/>
          <a:p>
            <a:pPr marL="0" marR="0" lvl="0" indent="0" defTabSz="91440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5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8AB8CA95-2651-68B3-3690-9B03FCAF8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48987"/>
            <a:ext cx="8817222" cy="462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800" b="1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Ⅱ. </a:t>
            </a:r>
            <a:r>
              <a:rPr lang="ko-KR" altLang="en-US" sz="1800" b="1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과제수행시 필요한 예상 </a:t>
            </a:r>
            <a:r>
              <a:rPr lang="ko-KR" altLang="en-US" sz="1800" b="1" kern="0">
                <a:solidFill>
                  <a:srgbClr val="000000"/>
                </a:solidFill>
              </a:rPr>
              <a:t>연구설비</a:t>
            </a:r>
            <a:endParaRPr kumimoji="1" lang="ko-KR" alt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0FE52D6F-B9B0-9950-84C1-FD30328319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552533"/>
              </p:ext>
            </p:extLst>
          </p:nvPr>
        </p:nvGraphicFramePr>
        <p:xfrm>
          <a:off x="183000" y="707317"/>
          <a:ext cx="9540001" cy="3943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969">
                  <a:extLst>
                    <a:ext uri="{9D8B030D-6E8A-4147-A177-3AD203B41FA5}">
                      <a16:colId xmlns:a16="http://schemas.microsoft.com/office/drawing/2014/main" val="1792376792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3821021360"/>
                    </a:ext>
                  </a:extLst>
                </a:gridCol>
                <a:gridCol w="355107">
                  <a:extLst>
                    <a:ext uri="{9D8B030D-6E8A-4147-A177-3AD203B41FA5}">
                      <a16:colId xmlns:a16="http://schemas.microsoft.com/office/drawing/2014/main" val="622192148"/>
                    </a:ext>
                  </a:extLst>
                </a:gridCol>
                <a:gridCol w="3000652">
                  <a:extLst>
                    <a:ext uri="{9D8B030D-6E8A-4147-A177-3AD203B41FA5}">
                      <a16:colId xmlns:a16="http://schemas.microsoft.com/office/drawing/2014/main" val="1397816991"/>
                    </a:ext>
                  </a:extLst>
                </a:gridCol>
                <a:gridCol w="4458543">
                  <a:extLst>
                    <a:ext uri="{9D8B030D-6E8A-4147-A177-3AD203B41FA5}">
                      <a16:colId xmlns:a16="http://schemas.microsoft.com/office/drawing/2014/main" val="1822807573"/>
                    </a:ext>
                  </a:extLst>
                </a:gridCol>
              </a:tblGrid>
              <a:tr h="288129">
                <a:tc rowSpan="2">
                  <a:txBody>
                    <a:bodyPr/>
                    <a:lstStyle/>
                    <a:p>
                      <a:pPr indent="0" algn="ctr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설  비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362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수 량</a:t>
                      </a:r>
                      <a:r>
                        <a:rPr lang="en-US" altLang="ko-KR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(ea)</a:t>
                      </a:r>
                      <a:endParaRPr lang="ko-KR" altLang="en-US" sz="1200" b="1" i="0" u="none" strike="noStrike" kern="120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362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목  적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6042"/>
                  </a:ext>
                </a:extLst>
              </a:tr>
              <a:tr h="27866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10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ko-KR" alt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200" b="1" spc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미보유시 대체방안</a:t>
                      </a:r>
                      <a:endParaRPr lang="ko-KR" altLang="en-US" sz="1200" b="1" spc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36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40560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ko-KR" altLang="en-US" sz="1050" b="0" i="0" u="none" strike="noStrike" kern="120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보유</a:t>
                      </a:r>
                      <a:endParaRPr lang="ko-KR" altLang="en-US" sz="1050" b="0" i="0" u="none" strike="noStrike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ko-KR" sz="1050" b="0" i="0" u="none" strike="noStrike" kern="120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IPC-MS</a:t>
                      </a:r>
                      <a:endParaRPr lang="ko-KR" altLang="en-US" sz="1050" b="0" i="0" u="none" strike="noStrike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ko-KR" sz="1050" b="0" i="0" u="none" strike="noStrike" kern="120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</a:t>
                      </a:r>
                      <a:endParaRPr lang="ko-KR" altLang="en-US" sz="1050" b="0" i="0" u="none" strike="noStrike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ko-KR" sz="1050" b="0" i="0" u="none" strike="noStrike" kern="1200" spc="0" baseline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</a:t>
                      </a:r>
                      <a:endParaRPr lang="en-US" altLang="ko-KR" sz="1050" b="0" i="0" u="none" strike="noStrike" kern="1200" spc="0" baseline="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l" defTabSz="914362" rtl="0" eaLnBrk="1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050" kern="1200">
                          <a:solidFill>
                            <a:srgbClr val="0000FF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  <a:sym typeface="Wingdings" panose="05000000000000000000" pitchFamily="2" charset="2"/>
                        </a:rPr>
                        <a:t>혼합한 컴파운드 내에 미량원소 분석 목적으로 사용</a:t>
                      </a:r>
                      <a:endParaRPr lang="en-US" altLang="ko-KR" sz="1050" kern="1200" dirty="0">
                        <a:solidFill>
                          <a:srgbClr val="0000FF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9692793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ko-KR" altLang="en-US" sz="1050" b="0" i="0" u="none" strike="noStrike" kern="120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미보유</a:t>
                      </a:r>
                      <a:endParaRPr lang="ko-KR" altLang="en-US" sz="1050" b="0" i="0" u="none" strike="noStrike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ko-KR" sz="1050" b="0" i="0" u="none" strike="noStrike" kern="120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SEM</a:t>
                      </a:r>
                      <a:endParaRPr lang="ko-KR" altLang="en-US" sz="1050" b="0" i="0" u="none" strike="noStrike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ko-KR" sz="1050" b="0" i="0" u="none" strike="noStrike" kern="120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</a:t>
                      </a:r>
                      <a:endParaRPr lang="ko-KR" altLang="en-US" sz="1050" b="0" i="0" u="none" strike="noStrike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ko-KR" sz="1050" b="0" i="0" u="none" strike="noStrike" kern="1200" spc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000</a:t>
                      </a:r>
                      <a:r>
                        <a:rPr lang="ko-KR" altLang="en-US" sz="1050" b="0" i="0" u="none" strike="noStrike" kern="1200" spc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altLang="ko-KR" sz="1050" b="0" i="0" u="none" strike="noStrike" kern="1200" spc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Lab</a:t>
                      </a:r>
                      <a:r>
                        <a:rPr lang="ko-KR" altLang="en-US" sz="1050" b="0" i="0" u="none" strike="noStrike" kern="1200" spc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실 의뢰하여 수행</a:t>
                      </a:r>
                      <a:endParaRPr lang="en-US" altLang="ko-KR" sz="1050" b="0" i="0" u="none" strike="noStrike" kern="1200" spc="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l" defTabSz="914362" rtl="0" eaLnBrk="1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050" kern="1200">
                          <a:solidFill>
                            <a:srgbClr val="0000FF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  <a:sym typeface="Wingdings" panose="05000000000000000000" pitchFamily="2" charset="2"/>
                        </a:rPr>
                        <a:t>채취한 컴파운드 시료 </a:t>
                      </a:r>
                      <a:r>
                        <a:rPr lang="en-US" altLang="ko-KR" sz="1050" kern="1200">
                          <a:solidFill>
                            <a:srgbClr val="0000FF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  <a:sym typeface="Wingdings" panose="05000000000000000000" pitchFamily="2" charset="2"/>
                        </a:rPr>
                        <a:t>100nm </a:t>
                      </a:r>
                      <a:r>
                        <a:rPr lang="ko-KR" altLang="en-US" sz="1050" kern="1200">
                          <a:solidFill>
                            <a:srgbClr val="0000FF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  <a:sym typeface="Wingdings" panose="05000000000000000000" pitchFamily="2" charset="2"/>
                        </a:rPr>
                        <a:t>열화구조 분석 </a:t>
                      </a:r>
                      <a:r>
                        <a:rPr lang="en-US" altLang="ko-KR" sz="1050" kern="1200">
                          <a:solidFill>
                            <a:srgbClr val="0000FF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  <a:sym typeface="Wingdings" panose="05000000000000000000" pitchFamily="2" charset="2"/>
                        </a:rPr>
                        <a:t> </a:t>
                      </a:r>
                      <a:endParaRPr lang="en-US" altLang="ko-KR" sz="1050" kern="1200" dirty="0">
                        <a:solidFill>
                          <a:srgbClr val="0000FF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9261420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ko-KR" sz="1050" b="0" i="0" u="none" strike="noStrike" kern="120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108000" algn="l" defTabSz="914362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en-US" altLang="ko-KR" sz="105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9022848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615099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573892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343266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4575164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0541477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8145528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1538251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3522249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2536143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2656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373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9BD5BF-9ECE-7C75-ACBC-1FA2A3CBDB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DF998E24-5376-FEBD-C546-2B23A5C6B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00" y="512000"/>
            <a:ext cx="9540000" cy="45719"/>
          </a:xfrm>
          <a:prstGeom prst="rect">
            <a:avLst/>
          </a:prstGeom>
          <a:solidFill>
            <a:srgbClr val="808080"/>
          </a:solidFill>
          <a:ln w="1270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lIns="89992" tIns="46796" rIns="89992" bIns="46796" anchor="ctr"/>
          <a:lstStyle/>
          <a:p>
            <a:pPr marL="0" marR="0" lvl="0" indent="0" defTabSz="91440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5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1848A89-06D1-3449-C106-78998BFA6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48987"/>
            <a:ext cx="8817222" cy="462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1800" b="1">
                <a:cs typeface="Times New Roman" panose="02020603050405020304" pitchFamily="18" charset="0"/>
              </a:rPr>
              <a:t>Ⅲ</a:t>
            </a:r>
            <a:r>
              <a:rPr lang="en-US" altLang="ko-KR" sz="1800" b="1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  <a:r>
              <a:rPr lang="ko-KR" altLang="en-US" sz="1800" b="1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수행과제 관계 논문 현황</a:t>
            </a:r>
            <a:endParaRPr lang="en-US" altLang="ko-KR" sz="1800" b="1" dirty="0">
              <a:solidFill>
                <a:srgbClr val="000000"/>
              </a:solidFill>
              <a:ea typeface="맑은 고딕" panose="020B0503020000020004" pitchFamily="50" charset="-127"/>
            </a:endParaRPr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182B9172-82E8-D43E-EABB-38C26E3B95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875258"/>
              </p:ext>
            </p:extLst>
          </p:nvPr>
        </p:nvGraphicFramePr>
        <p:xfrm>
          <a:off x="183000" y="707317"/>
          <a:ext cx="9540001" cy="3631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5621">
                  <a:extLst>
                    <a:ext uri="{9D8B030D-6E8A-4147-A177-3AD203B41FA5}">
                      <a16:colId xmlns:a16="http://schemas.microsoft.com/office/drawing/2014/main" val="2824510629"/>
                    </a:ext>
                  </a:extLst>
                </a:gridCol>
                <a:gridCol w="932156">
                  <a:extLst>
                    <a:ext uri="{9D8B030D-6E8A-4147-A177-3AD203B41FA5}">
                      <a16:colId xmlns:a16="http://schemas.microsoft.com/office/drawing/2014/main" val="3821021360"/>
                    </a:ext>
                  </a:extLst>
                </a:gridCol>
                <a:gridCol w="834501">
                  <a:extLst>
                    <a:ext uri="{9D8B030D-6E8A-4147-A177-3AD203B41FA5}">
                      <a16:colId xmlns:a16="http://schemas.microsoft.com/office/drawing/2014/main" val="622192148"/>
                    </a:ext>
                  </a:extLst>
                </a:gridCol>
                <a:gridCol w="2672178">
                  <a:extLst>
                    <a:ext uri="{9D8B030D-6E8A-4147-A177-3AD203B41FA5}">
                      <a16:colId xmlns:a16="http://schemas.microsoft.com/office/drawing/2014/main" val="1397816991"/>
                    </a:ext>
                  </a:extLst>
                </a:gridCol>
                <a:gridCol w="1555545">
                  <a:extLst>
                    <a:ext uri="{9D8B030D-6E8A-4147-A177-3AD203B41FA5}">
                      <a16:colId xmlns:a16="http://schemas.microsoft.com/office/drawing/2014/main" val="182280757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0" algn="ctr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 목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저널명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저자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62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발표실적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62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수상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6042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ko-KR" altLang="en-US" sz="1050" b="0" i="0" u="none" strike="noStrike" kern="120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위상 최적화를 통한 열</a:t>
                      </a:r>
                      <a:r>
                        <a:rPr lang="en-US" altLang="ko-KR" sz="1050" b="0" i="0" u="none" strike="noStrike" kern="120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</a:t>
                      </a:r>
                      <a:r>
                        <a:rPr lang="ko-KR" altLang="en-US" sz="1050" b="0" i="0" u="none" strike="noStrike" kern="120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유체 시스템 </a:t>
                      </a:r>
                      <a:r>
                        <a:rPr lang="en-US" altLang="ko-KR" sz="1050" b="0" i="0" u="none" strike="noStrike" kern="120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000</a:t>
                      </a:r>
                      <a:r>
                        <a:rPr lang="ko-KR" altLang="en-US" sz="1050" b="0" i="0" u="none" strike="noStrike" kern="120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설계</a:t>
                      </a:r>
                      <a:endParaRPr lang="ko-KR" altLang="en-US" sz="1050" b="0" i="0" u="none" strike="noStrike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ko-KR" sz="1050" b="0" i="0" u="none" strike="noStrike" kern="120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SCI</a:t>
                      </a:r>
                      <a:endParaRPr lang="ko-KR" altLang="en-US" sz="1050" b="0" i="0" u="none" strike="noStrike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ko-KR" altLang="en-US" sz="1050" b="0" i="0" u="none" strike="noStrike" kern="120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홍길동</a:t>
                      </a:r>
                      <a:endParaRPr lang="ko-KR" altLang="en-US" sz="1050" b="0" i="0" u="none" strike="noStrike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ko-KR" sz="1050" b="0" i="0" u="none" strike="noStrike" kern="120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00000 </a:t>
                      </a:r>
                      <a:r>
                        <a:rPr lang="ko-KR" altLang="en-US" sz="1050" b="0" i="0" u="none" strike="noStrike" kern="120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컨퍼런스</a:t>
                      </a:r>
                      <a:endParaRPr lang="ko-KR" altLang="en-US" sz="1050" b="0" i="0" u="none" strike="noStrike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ko-KR" sz="1050" b="0" i="0" u="none" strike="noStrike" kern="1200" spc="0" baseline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000 </a:t>
                      </a:r>
                      <a:r>
                        <a:rPr lang="ko-KR" altLang="en-US" sz="1050" b="0" i="0" u="none" strike="noStrike" kern="1200" spc="0" baseline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우수논문상</a:t>
                      </a:r>
                      <a:endParaRPr lang="en-US" altLang="ko-KR" sz="1050" b="0" i="0" u="none" strike="noStrike" kern="1200" spc="0" baseline="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9692793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dirty="0"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l" defTabSz="914362" rtl="0" eaLnBrk="1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50" kern="1200" dirty="0">
                        <a:solidFill>
                          <a:srgbClr val="0000FF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9261420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ko-KR" sz="1050" b="0" i="0" u="none" strike="noStrike" kern="120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108000" algn="l" defTabSz="914362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en-US" altLang="ko-KR" sz="105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9022848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615099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573892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343266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4575164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0541477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8145528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1538251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3522249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2536143"/>
                  </a:ext>
                </a:extLst>
              </a:tr>
              <a:tr h="259741"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ko-KR" altLang="en-US" sz="1050" b="0" i="0" u="none" strike="noStrike" kern="1200" spc="-4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algn="ctr" defTabSz="914314" rtl="0" eaLnBrk="1" fontAlgn="ctr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50" b="0" i="0" u="none" strike="noStrike" kern="120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 latinLnBrk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2656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004679"/>
      </p:ext>
    </p:extLst>
  </p:cSld>
  <p:clrMapOvr>
    <a:masterClrMapping/>
  </p:clrMapOvr>
</p:sld>
</file>

<file path=ppt/theme/theme1.xml><?xml version="1.0" encoding="utf-8"?>
<a:theme xmlns:a="http://schemas.openxmlformats.org/drawingml/2006/main" name="5_기본 디자인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맑은 고딕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75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vert="horz" wrap="square" lIns="36000" tIns="36000" rIns="36000" bIns="360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914400" rtl="0" eaLnBrk="1" fontAlgn="base" latinLnBrk="1" hangingPunct="1">
          <a:lnSpc>
            <a:spcPct val="16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400" b="1" i="0" u="none" strike="noStrike" cap="none" normalizeH="0" baseline="0" smtClean="0">
            <a:ln>
              <a:noFill/>
            </a:ln>
            <a:effectLst/>
            <a:latin typeface="맑은 고딕" pitchFamily="50" charset="-127"/>
            <a:ea typeface="맑은 고딕" pitchFamily="50" charset="-127"/>
          </a:defRPr>
        </a:defPPr>
      </a:lstStyle>
    </a:spDef>
    <a:lnDef>
      <a:spPr bwMode="auto">
        <a:solidFill>
          <a:srgbClr val="FFFF99"/>
        </a:solidFill>
        <a:ln w="9525" cap="flat" cmpd="sng" algn="ctr">
          <a:solidFill>
            <a:schemeClr val="tx1"/>
          </a:solidFill>
          <a:prstDash val="solid"/>
          <a:round/>
          <a:headEnd type="none" w="lg" len="lg"/>
          <a:tailEnd type="triangle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400" dirty="0" smtClean="0">
            <a:latin typeface="맑은 고딕" pitchFamily="50" charset="-127"/>
            <a:ea typeface="맑은 고딕" pitchFamily="50" charset="-127"/>
          </a:defRPr>
        </a:defPPr>
      </a:lstStyle>
    </a:tx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mp.potx" id="{524C0187-A510-43D0-8F8B-B31670DB725C}" vid="{203633FC-7005-466B-A009-E53D56D46E5F}"/>
    </a:ext>
  </a:ext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cd72fc2-410f-4d52-9fc1-f184066d9ba3">
      <UserInfo>
        <DisplayName>이정민(JUNG MIN LEE)/기술기획팀</DisplayName>
        <AccountId>35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9DC046BDD693F8438D553A8C49D18E2D" ma:contentTypeVersion="5" ma:contentTypeDescription="새 문서를 만듭니다." ma:contentTypeScope="" ma:versionID="8fc568f4516fe42fe76ac7e8f42fffce">
  <xsd:schema xmlns:xsd="http://www.w3.org/2001/XMLSchema" xmlns:xs="http://www.w3.org/2001/XMLSchema" xmlns:p="http://schemas.microsoft.com/office/2006/metadata/properties" xmlns:ns2="6743dd8b-6805-4119-b7fa-3cf9215869c6" xmlns:ns3="0cd72fc2-410f-4d52-9fc1-f184066d9ba3" targetNamespace="http://schemas.microsoft.com/office/2006/metadata/properties" ma:root="true" ma:fieldsID="09ce2e057a0f57716621ef38aadec5fb" ns2:_="" ns3:_="">
    <xsd:import namespace="6743dd8b-6805-4119-b7fa-3cf9215869c6"/>
    <xsd:import namespace="0cd72fc2-410f-4d52-9fc1-f184066d9b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43dd8b-6805-4119-b7fa-3cf9215869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d72fc2-410f-4d52-9fc1-f184066d9ba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공유 대상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세부 정보 공유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604B07-6985-407D-A6FD-C239A07C36EB}">
  <ds:schemaRefs>
    <ds:schemaRef ds:uri="http://purl.org/dc/elements/1.1/"/>
    <ds:schemaRef ds:uri="http://schemas.openxmlformats.org/package/2006/metadata/core-properties"/>
    <ds:schemaRef ds:uri="6743dd8b-6805-4119-b7fa-3cf9215869c6"/>
    <ds:schemaRef ds:uri="http://purl.org/dc/terms/"/>
    <ds:schemaRef ds:uri="http://schemas.microsoft.com/office/2006/documentManagement/types"/>
    <ds:schemaRef ds:uri="http://purl.org/dc/dcmitype/"/>
    <ds:schemaRef ds:uri="0cd72fc2-410f-4d52-9fc1-f184066d9ba3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E52DC18-14E0-49BE-9547-0887DD0A55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8966D0-295A-4DFE-AA7A-4A0C5D96B083}">
  <ds:schemaRefs>
    <ds:schemaRef ds:uri="0cd72fc2-410f-4d52-9fc1-f184066d9ba3"/>
    <ds:schemaRef ds:uri="6743dd8b-6805-4119-b7fa-3cf9215869c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MMClips>0</MMClips>
  <HiddenSlides>0</HiddenSlides>
  <LinksUpToDate>false</LinksUpToDate>
  <Notes>4</Notes>
  <Paragraphs>56</Paragraphs>
  <PresentationFormat>A4 용지(210x297mm)</PresentationFormat>
  <ScaleCrop>false</ScaleCrop>
  <Slides>4</Slides>
  <SharedDoc>false</SharedDoc>
  <HyperlinksChanged>false</HyperlinksChanged>
  <AppVersion>16.0000</AppVersion>
  <Words>161</Words>
  <TotalTime>0</TotalTime>
  <Application>Microsoft Office PowerPoint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dcterms:modified xsi:type="dcterms:W3CDTF">2025-02-04T01:35:56Z</dcterms:modified>
  <dc:title>9월 본부 공유회의 진행 계획</dc:title>
  <cp:lastPrinted>2024-02-19T23:01:10Z</cp:lastPrinted>
  <cp:lastModifiedBy>김지태(Ji Tae Kim)/기술기획팀</cp:lastModifiedBy>
  <dcterms:created xsi:type="dcterms:W3CDTF">2012-10-31T00:46:06Z</dcterms:created>
  <cp:revision>159</cp:revi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0x0101009DC046BDD693F8438D553A8C49D18E2D</vt:lpwstr>
  </property>
</Properties>
</file>