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5074" r:id="rId1"/>
    <p:sldMasterId id="2147485078" r:id="rId2"/>
  </p:sldMasterIdLst>
  <p:notesMasterIdLst>
    <p:notesMasterId r:id="rId11"/>
  </p:notesMasterIdLst>
  <p:handoutMasterIdLst>
    <p:handoutMasterId r:id="rId12"/>
  </p:handoutMasterIdLst>
  <p:sldIdLst>
    <p:sldId id="610" r:id="rId3"/>
    <p:sldId id="609" r:id="rId4"/>
    <p:sldId id="602" r:id="rId5"/>
    <p:sldId id="604" r:id="rId6"/>
    <p:sldId id="605" r:id="rId7"/>
    <p:sldId id="606" r:id="rId8"/>
    <p:sldId id="607" r:id="rId9"/>
    <p:sldId id="608" r:id="rId10"/>
  </p:sldIdLst>
  <p:sldSz cx="9906000" cy="6858000" type="A4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6pPr>
    <a:lvl7pPr marL="2743200" algn="l" defTabSz="914400" rtl="0" eaLnBrk="1" latinLnBrk="1" hangingPunct="1"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7pPr>
    <a:lvl8pPr marL="3200400" algn="l" defTabSz="914400" rtl="0" eaLnBrk="1" latinLnBrk="1" hangingPunct="1"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8pPr>
    <a:lvl9pPr marL="3657600" algn="l" defTabSz="914400" rtl="0" eaLnBrk="1" latinLnBrk="1" hangingPunct="1">
      <a:defRPr kumimoji="1" sz="11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표지" id="{2F975E4C-51AB-4006-859B-3B232E991EA6}">
          <p14:sldIdLst>
            <p14:sldId id="610"/>
          </p14:sldIdLst>
        </p14:section>
        <p14:section name="종합 요약" id="{7CB22755-829F-4F7A-BE92-17AFDA17C6F7}">
          <p14:sldIdLst>
            <p14:sldId id="609"/>
          </p14:sldIdLst>
        </p14:section>
        <p14:section name="본문" id="{01B78034-5E30-4AFB-A759-FD2C96D9EAB4}">
          <p14:sldIdLst>
            <p14:sldId id="602"/>
            <p14:sldId id="604"/>
            <p14:sldId id="605"/>
            <p14:sldId id="606"/>
          </p14:sldIdLst>
        </p14:section>
        <p14:section name="별첨" id="{4FD7605A-CDB7-4F40-898B-C4A50B28D892}">
          <p14:sldIdLst>
            <p14:sldId id="607"/>
            <p14:sldId id="6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20">
          <p15:clr>
            <a:srgbClr val="A4A3A4"/>
          </p15:clr>
        </p15:guide>
        <p15:guide id="2" orient="horz" pos="572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DD3"/>
    <a:srgbClr val="0000FF"/>
    <a:srgbClr val="FF9900"/>
    <a:srgbClr val="FFCC66"/>
    <a:srgbClr val="F9F9F9"/>
    <a:srgbClr val="3333CC"/>
    <a:srgbClr val="F2F2F2"/>
    <a:srgbClr val="FCFCB6"/>
    <a:srgbClr val="FEFEBE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878" autoAdjust="0"/>
  </p:normalViewPr>
  <p:slideViewPr>
    <p:cSldViewPr>
      <p:cViewPr varScale="1">
        <p:scale>
          <a:sx n="108" d="100"/>
          <a:sy n="108" d="100"/>
        </p:scale>
        <p:origin x="1908" y="102"/>
      </p:cViewPr>
      <p:guideLst>
        <p:guide orient="horz" pos="4020"/>
        <p:guide orient="horz" pos="572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730"/>
    </p:cViewPr>
  </p:sorterViewPr>
  <p:notesViewPr>
    <p:cSldViewPr>
      <p:cViewPr varScale="1">
        <p:scale>
          <a:sx n="78" d="100"/>
          <a:sy n="78" d="100"/>
        </p:scale>
        <p:origin x="3978" y="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565" cy="493789"/>
          </a:xfrm>
          <a:prstGeom prst="rect">
            <a:avLst/>
          </a:prstGeom>
        </p:spPr>
        <p:txBody>
          <a:bodyPr vert="horz" lIns="90715" tIns="45357" rIns="90715" bIns="45357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628" y="2"/>
            <a:ext cx="2919565" cy="493789"/>
          </a:xfrm>
          <a:prstGeom prst="rect">
            <a:avLst/>
          </a:prstGeom>
        </p:spPr>
        <p:txBody>
          <a:bodyPr vert="horz" lIns="90715" tIns="45357" rIns="90715" bIns="45357" rtlCol="0"/>
          <a:lstStyle>
            <a:lvl1pPr algn="r">
              <a:defRPr sz="1200"/>
            </a:lvl1pPr>
          </a:lstStyle>
          <a:p>
            <a:pPr>
              <a:defRPr/>
            </a:pPr>
            <a:fld id="{216D210C-0C98-4712-A6D4-1B7F40E33AFD}" type="datetimeFigureOut">
              <a:rPr lang="ko-KR" altLang="en-US"/>
              <a:pPr>
                <a:defRPr/>
              </a:pPr>
              <a:t>2025-02-04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370951"/>
            <a:ext cx="2919565" cy="493789"/>
          </a:xfrm>
          <a:prstGeom prst="rect">
            <a:avLst/>
          </a:prstGeom>
        </p:spPr>
        <p:txBody>
          <a:bodyPr vert="horz" lIns="90715" tIns="45357" rIns="90715" bIns="4535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628" y="9370951"/>
            <a:ext cx="2919565" cy="493789"/>
          </a:xfrm>
          <a:prstGeom prst="rect">
            <a:avLst/>
          </a:prstGeom>
        </p:spPr>
        <p:txBody>
          <a:bodyPr vert="horz" lIns="90715" tIns="45357" rIns="90715" bIns="45357" rtlCol="0" anchor="b"/>
          <a:lstStyle>
            <a:lvl1pPr algn="r">
              <a:defRPr sz="1200"/>
            </a:lvl1pPr>
          </a:lstStyle>
          <a:p>
            <a:pPr>
              <a:defRPr/>
            </a:pPr>
            <a:fld id="{03468AA2-5AAE-4640-9429-09F2BF07C1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5179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7" rIns="90715" bIns="453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8" y="2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7" rIns="90715" bIns="453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0088" y="742950"/>
            <a:ext cx="53371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5" y="4685473"/>
            <a:ext cx="5389240" cy="443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7" rIns="90715" bIns="453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0951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7" rIns="90715" bIns="453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8" y="9370951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7" rIns="90715" bIns="453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C7481A54-FE3E-4B98-8DBA-79E2D83897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4784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2625" y="736600"/>
            <a:ext cx="5308600" cy="3676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9220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3731">
              <a:defRPr/>
            </a:pPr>
            <a:fld id="{FD02F1F2-4C77-4205-A656-E4693DEECBB2}" type="slidenum">
              <a:rPr lang="en-US" altLang="ko-KR">
                <a:solidFill>
                  <a:prstClr val="black"/>
                </a:solidFill>
                <a:latin typeface="굴림" pitchFamily="50" charset="-127"/>
                <a:ea typeface="굴림" pitchFamily="50" charset="-127"/>
              </a:rPr>
              <a:pPr defTabSz="903731">
                <a:defRPr/>
              </a:pPr>
              <a:t>0</a:t>
            </a:fld>
            <a:endParaRPr lang="en-US" altLang="ko-KR" dirty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462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71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On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29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7979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91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On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999356" y="6349842"/>
            <a:ext cx="741233" cy="457776"/>
          </a:xfrm>
          <a:prstGeom prst="rect">
            <a:avLst/>
          </a:prstGeom>
        </p:spPr>
        <p:txBody>
          <a:bodyPr lIns="86887" tIns="43444" rIns="86887" bIns="43444"/>
          <a:lstStyle/>
          <a:p>
            <a:pPr latinLnBrk="0">
              <a:defRPr/>
            </a:pPr>
            <a:fld id="{16BEB010-7242-624C-896A-57D7166F3C66}" type="slidenum">
              <a:rPr kumimoji="0" lang="en-US" sz="2500" b="1">
                <a:solidFill>
                  <a:srgbClr val="1C376A"/>
                </a:solidFill>
                <a:latin typeface="Arial" charset="0"/>
              </a:rPr>
              <a:pPr latinLnBrk="0">
                <a:defRPr/>
              </a:pPr>
              <a:t>‹#›</a:t>
            </a:fld>
            <a:endParaRPr kumimoji="0" lang="en-US" sz="2500" b="1" dirty="0">
              <a:solidFill>
                <a:srgbClr val="1C376A"/>
              </a:solidFill>
              <a:latin typeface="Arial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47653" y="1143000"/>
            <a:ext cx="9355667" cy="5029200"/>
          </a:xfrm>
          <a:prstGeom prst="rect">
            <a:avLst/>
          </a:prstGeom>
        </p:spPr>
        <p:txBody>
          <a:bodyPr lIns="86887" tIns="43444" rIns="86887" bIns="43444"/>
          <a:lstStyle>
            <a:lvl1pPr marL="0" indent="0">
              <a:spcBef>
                <a:spcPts val="628"/>
              </a:spcBef>
              <a:buNone/>
              <a:defRPr sz="1400" b="0">
                <a:solidFill>
                  <a:srgbClr val="000000"/>
                </a:solidFill>
              </a:defRPr>
            </a:lvl1pPr>
            <a:lvl2pPr marL="363948">
              <a:spcBef>
                <a:spcPts val="419"/>
              </a:spcBef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 marL="718318" indent="-124509">
              <a:spcBef>
                <a:spcPts val="209"/>
              </a:spcBef>
              <a:buClr>
                <a:schemeClr val="accent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</a:defRPr>
            </a:lvl3pPr>
            <a:lvl4pPr marL="1015224" indent="-124509">
              <a:spcBef>
                <a:spcPts val="209"/>
              </a:spcBef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4pPr>
            <a:lvl5pPr marL="1321707" indent="-124509">
              <a:spcBef>
                <a:spcPts val="209"/>
              </a:spcBef>
              <a:buClr>
                <a:schemeClr val="accent2"/>
              </a:buClr>
              <a:buFont typeface="Arial" pitchFamily="34" charset="0"/>
              <a:buChar char="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7653" y="0"/>
            <a:ext cx="9355667" cy="914400"/>
          </a:xfrm>
          <a:prstGeom prst="rect">
            <a:avLst/>
          </a:prstGeom>
        </p:spPr>
        <p:txBody>
          <a:bodyPr lIns="86887" tIns="43444" rIns="86887" bIns="43444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097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95301" y="274638"/>
            <a:ext cx="8915400" cy="5851525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65368" y="6597650"/>
            <a:ext cx="2311400" cy="260350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1100" b="0"/>
            </a:lvl1pPr>
          </a:lstStyle>
          <a:p>
            <a:pPr latinLnBrk="0">
              <a:defRPr/>
            </a:pPr>
            <a:fld id="{4923EA7A-95AD-4466-8E6B-D38D3738BADB}" type="slidenum">
              <a:rPr kumimoji="0" lang="en-US" altLang="ko-KR">
                <a:solidFill>
                  <a:srgbClr val="000000"/>
                </a:solidFill>
                <a:latin typeface="Arial" charset="0"/>
              </a:rPr>
              <a:pPr latinLnBrk="0">
                <a:defRPr/>
              </a:pPr>
              <a:t>‹#›</a:t>
            </a:fld>
            <a:r>
              <a:rPr kumimoji="0" lang="en-US" altLang="ko-KR">
                <a:solidFill>
                  <a:srgbClr val="000000"/>
                </a:solidFill>
                <a:latin typeface="Arial" charset="0"/>
              </a:rPr>
              <a:t>/8</a:t>
            </a:r>
            <a:endParaRPr kumimoji="0" lang="en-US" altLang="ko-KR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5209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307975" y="571501"/>
            <a:ext cx="9328150" cy="3651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89992" tIns="46796" rIns="89992" bIns="46796" anchor="ctr"/>
          <a:lstStyle/>
          <a:p>
            <a:pPr latinLnBrk="0">
              <a:lnSpc>
                <a:spcPct val="160000"/>
              </a:lnSpc>
              <a:defRPr/>
            </a:pPr>
            <a:endParaRPr kumimoji="0" lang="ko-KR" altLang="en-US" sz="2500" b="1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159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5" r:id="rId1"/>
    <p:sldLayoutId id="2147485076" r:id="rId2"/>
    <p:sldLayoutId id="2147485077" r:id="rId3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5pPr>
      <a:lvl6pPr marL="457157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6pPr>
      <a:lvl7pPr marL="914314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7pPr>
      <a:lvl8pPr marL="1371471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8pPr>
      <a:lvl9pPr marL="1828627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9pPr>
    </p:titleStyle>
    <p:bodyStyle>
      <a:lvl1pPr marL="342867" indent="-342867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80" indent="-285723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893" indent="-2285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049" indent="-2285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06" indent="-2285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363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520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677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834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1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7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4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1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8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5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07975" y="571501"/>
            <a:ext cx="9328150" cy="3651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89992" tIns="46796" rIns="89992" bIns="46796" anchor="ctr"/>
          <a:lstStyle/>
          <a:p>
            <a:pPr latinLnBrk="0">
              <a:lnSpc>
                <a:spcPct val="160000"/>
              </a:lnSpc>
              <a:defRPr/>
            </a:pPr>
            <a:endParaRPr kumimoji="0" lang="ko-KR" altLang="en-US" sz="25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" name="그룹 3"/>
          <p:cNvGrpSpPr/>
          <p:nvPr userDrawn="1"/>
        </p:nvGrpSpPr>
        <p:grpSpPr>
          <a:xfrm>
            <a:off x="3965208" y="188640"/>
            <a:ext cx="1965804" cy="292322"/>
            <a:chOff x="7031542" y="1366169"/>
            <a:chExt cx="1965804" cy="292322"/>
          </a:xfrm>
        </p:grpSpPr>
        <p:sp>
          <p:nvSpPr>
            <p:cNvPr id="5" name="Text Box 168"/>
            <p:cNvSpPr txBox="1">
              <a:spLocks noChangeArrowheads="1"/>
            </p:cNvSpPr>
            <p:nvPr/>
          </p:nvSpPr>
          <p:spPr bwMode="auto">
            <a:xfrm>
              <a:off x="7032767" y="1374636"/>
              <a:ext cx="19607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bg1">
                      <a:lumMod val="75000"/>
                    </a:schemeClr>
                  </a:solidFill>
                  <a:latin typeface="Arial" charset="0"/>
                  <a:ea typeface="맑은 고딕" pitchFamily="50" charset="-127"/>
                </a:rPr>
                <a:t>LS C&amp;S Internal</a:t>
              </a:r>
              <a:r>
                <a:rPr lang="en-US" altLang="ko-KR" sz="1200" baseline="0" dirty="0">
                  <a:solidFill>
                    <a:schemeClr val="bg1">
                      <a:lumMod val="75000"/>
                    </a:schemeClr>
                  </a:solidFill>
                  <a:latin typeface="Arial" charset="0"/>
                  <a:ea typeface="맑은 고딕" pitchFamily="50" charset="-127"/>
                </a:rPr>
                <a:t> Use Only</a:t>
              </a:r>
              <a:endParaRPr lang="en-US" altLang="ko-KR" sz="12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7031542" y="1366169"/>
              <a:ext cx="1965804" cy="29232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688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9" r:id="rId1"/>
    <p:sldLayoutId id="2147485080" r:id="rId2"/>
    <p:sldLayoutId id="2147485081" r:id="rId3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5pPr>
      <a:lvl6pPr marL="457157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6pPr>
      <a:lvl7pPr marL="914314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7pPr>
      <a:lvl8pPr marL="1371471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8pPr>
      <a:lvl9pPr marL="1828627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9pPr>
    </p:titleStyle>
    <p:bodyStyle>
      <a:lvl1pPr marL="342867" indent="-342867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80" indent="-285723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893" indent="-2285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049" indent="-2285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06" indent="-2285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363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520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677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834" indent="-228579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1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7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4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1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8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5" algn="l" defTabSz="914314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5408" y="252590"/>
            <a:ext cx="1171984" cy="20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104" y="130054"/>
            <a:ext cx="1241488" cy="70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직선 연결선 16"/>
          <p:cNvCxnSpPr>
            <a:cxnSpLocks noChangeShapeType="1"/>
          </p:cNvCxnSpPr>
          <p:nvPr/>
        </p:nvCxnSpPr>
        <p:spPr bwMode="auto">
          <a:xfrm>
            <a:off x="1563880" y="549275"/>
            <a:ext cx="828497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96905" y="1288140"/>
            <a:ext cx="5312190" cy="8913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dist="88900" dir="2700000" algn="ctr" rotWithShape="0">
              <a:srgbClr val="808080"/>
            </a:outerShdw>
          </a:effectLst>
        </p:spPr>
        <p:txBody>
          <a:bodyPr wrap="none" lIns="90000" tIns="46800" rIns="90000" bIns="46800" anchor="ctr"/>
          <a:lstStyle/>
          <a:p>
            <a:pPr algn="ctr" eaLnBrk="0" latinLnBrk="0" hangingPunct="0">
              <a:lnSpc>
                <a:spcPct val="120000"/>
              </a:lnSpc>
              <a:defRPr/>
            </a:pPr>
            <a:r>
              <a:rPr lang="ko-KR" alt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과제명</a:t>
            </a:r>
            <a:endParaRPr lang="ko-KR" alt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259549" y="5599640"/>
            <a:ext cx="1386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맑은 고딕" panose="020B0503020000020004" pitchFamily="50" charset="-127"/>
                <a:ea typeface="맑은 고딕" panose="020B0503020000020004" pitchFamily="50" charset="-127"/>
              </a:rPr>
              <a:t>2025. 00. 00</a:t>
            </a: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611936" y="6009214"/>
            <a:ext cx="268214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0000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대학</a:t>
            </a: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(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연구소</a:t>
            </a: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)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ko-KR" sz="1600" b="1" dirty="0">
                <a:solidFill>
                  <a:srgbClr val="000000"/>
                </a:solidFill>
                <a:cs typeface="Arial" charset="0"/>
              </a:rPr>
              <a:t>/ </a:t>
            </a:r>
            <a:r>
              <a:rPr lang="ko-KR" altLang="en-US" sz="1600" b="1" dirty="0">
                <a:solidFill>
                  <a:srgbClr val="000000"/>
                </a:solidFill>
                <a:cs typeface="Arial" charset="0"/>
              </a:rPr>
              <a:t>홍길동</a:t>
            </a:r>
            <a:endParaRPr lang="en-US" altLang="ko-KR" sz="1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13" name="그룹 1"/>
          <p:cNvGrpSpPr>
            <a:grpSpLocks/>
          </p:cNvGrpSpPr>
          <p:nvPr/>
        </p:nvGrpSpPr>
        <p:grpSpPr bwMode="auto">
          <a:xfrm>
            <a:off x="3595682" y="2918396"/>
            <a:ext cx="2714636" cy="1550586"/>
            <a:chOff x="3162300" y="3068638"/>
            <a:chExt cx="4637277" cy="1513439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3162300" y="3424497"/>
              <a:ext cx="4624164" cy="115758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endParaRPr kumimoji="0" lang="ko-KR" altLang="ko-KR" sz="1600" b="1" kern="0" dirty="0">
                <a:solidFill>
                  <a:srgbClr val="FFFFFF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>
              <a:off x="3162300" y="3068638"/>
              <a:ext cx="4637277" cy="351729"/>
            </a:xfrm>
            <a:prstGeom prst="roundRect">
              <a:avLst>
                <a:gd name="adj" fmla="val 0"/>
              </a:avLst>
            </a:prstGeom>
            <a:solidFill>
              <a:srgbClr val="808080"/>
            </a:solidFill>
            <a:ln w="9525" algn="ctr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600" b="1" kern="0" dirty="0">
                  <a:solidFill>
                    <a:srgbClr val="FFFFFF"/>
                  </a:solidFill>
                  <a:latin typeface="맑은 고딕"/>
                  <a:ea typeface="맑은 고딕" panose="020B0503020000020004" pitchFamily="50" charset="-127"/>
                </a:rPr>
                <a:t>목 차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736106" y="3357024"/>
            <a:ext cx="185499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/>
                </a:solidFill>
                <a:ea typeface="맑은 고딕" panose="020B0503020000020004" pitchFamily="50" charset="-127"/>
              </a:rPr>
              <a:t>Ⅰ. </a:t>
            </a:r>
            <a:r>
              <a:rPr lang="ko-KR" altLang="en-US" sz="1400" b="1" dirty="0">
                <a:solidFill>
                  <a:prstClr val="black"/>
                </a:solidFill>
                <a:ea typeface="맑은 고딕" panose="020B0503020000020004" pitchFamily="50" charset="-127"/>
              </a:rPr>
              <a:t>개요</a:t>
            </a:r>
            <a:endParaRPr lang="en-US" altLang="ko-KR" sz="1400" b="1" dirty="0">
              <a:solidFill>
                <a:prstClr val="black"/>
              </a:solidFill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Ⅱ. </a:t>
            </a:r>
            <a:r>
              <a:rPr lang="ko-KR" altLang="en-US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목표 및 </a:t>
            </a:r>
            <a:r>
              <a:rPr lang="ko-KR" altLang="en-US" sz="1400" b="1" dirty="0" err="1">
                <a:solidFill>
                  <a:srgbClr val="000000"/>
                </a:solidFill>
                <a:ea typeface="맑은 고딕" panose="020B0503020000020004" pitchFamily="50" charset="-127"/>
              </a:rPr>
              <a:t>수행방안</a:t>
            </a:r>
            <a:endParaRPr lang="en-US" altLang="ko-KR" sz="1400" b="1" dirty="0">
              <a:solidFill>
                <a:srgbClr val="000000"/>
              </a:solidFill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Ⅲ. </a:t>
            </a:r>
            <a:r>
              <a:rPr lang="ko-KR" altLang="en-US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기대 효과</a:t>
            </a:r>
            <a:endParaRPr lang="en-US" altLang="ko-KR" sz="1400" dirty="0">
              <a:solidFill>
                <a:srgbClr val="000000"/>
              </a:solidFill>
              <a:ea typeface="맑은 고딕" panose="020B0503020000020004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535511" y="4457962"/>
            <a:ext cx="3010479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rgbClr val="000000"/>
                </a:solidFill>
              </a:rPr>
              <a:t>별첨</a:t>
            </a:r>
            <a:r>
              <a:rPr lang="en-US" altLang="ko-KR" sz="1000" dirty="0">
                <a:solidFill>
                  <a:srgbClr val="000000"/>
                </a:solidFill>
              </a:rPr>
              <a:t>) </a:t>
            </a:r>
            <a:r>
              <a:rPr lang="ko-KR" altLang="en-US" sz="1000" dirty="0">
                <a:solidFill>
                  <a:srgbClr val="000000"/>
                </a:solidFill>
              </a:rPr>
              <a:t>참여 연구인력</a:t>
            </a:r>
            <a:r>
              <a:rPr lang="en-US" altLang="ko-KR" sz="1000" dirty="0">
                <a:solidFill>
                  <a:srgbClr val="000000"/>
                </a:solidFill>
              </a:rPr>
              <a:t>, </a:t>
            </a:r>
            <a:r>
              <a:rPr lang="ko-KR" altLang="en-US" sz="1000" dirty="0">
                <a:solidFill>
                  <a:srgbClr val="000000"/>
                </a:solidFill>
              </a:rPr>
              <a:t>경비 계획</a:t>
            </a:r>
            <a:endParaRPr lang="en-US" altLang="ko-KR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388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8444" y="97472"/>
            <a:ext cx="1986433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[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종합 요약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] </a:t>
            </a: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xxx</a:t>
            </a:r>
            <a:endParaRPr kumimoji="1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272480" y="836712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제안 내용을 </a:t>
            </a:r>
            <a:r>
              <a:rPr lang="en-US" altLang="ko-KR" sz="1200" dirty="0">
                <a:solidFill>
                  <a:srgbClr val="0000FF"/>
                </a:solidFill>
              </a:rPr>
              <a:t>1page</a:t>
            </a:r>
            <a:r>
              <a:rPr lang="ko-KR" altLang="en-US" sz="1200" dirty="0">
                <a:solidFill>
                  <a:srgbClr val="0000FF"/>
                </a:solidFill>
              </a:rPr>
              <a:t>로 요약</a:t>
            </a:r>
            <a:br>
              <a:rPr lang="en-US" altLang="ko-KR" sz="1200" dirty="0">
                <a:solidFill>
                  <a:srgbClr val="0000FF"/>
                </a:solidFill>
              </a:rPr>
            </a:br>
            <a:r>
              <a:rPr lang="en-US" altLang="ko-KR" sz="1200" dirty="0">
                <a:solidFill>
                  <a:srgbClr val="0000FF"/>
                </a:solidFill>
              </a:rPr>
              <a:t>  - </a:t>
            </a:r>
            <a:r>
              <a:rPr lang="ko-KR" altLang="en-US" sz="1200" dirty="0">
                <a:solidFill>
                  <a:srgbClr val="0000FF"/>
                </a:solidFill>
              </a:rPr>
              <a:t>핵심 제안사항</a:t>
            </a:r>
            <a:r>
              <a:rPr lang="en-US" altLang="ko-KR" sz="1200" dirty="0">
                <a:solidFill>
                  <a:srgbClr val="0000FF"/>
                </a:solidFill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</a:rPr>
              <a:t>기술 및 기대효과 중심</a:t>
            </a:r>
            <a:r>
              <a:rPr lang="en-US" altLang="ko-KR" sz="1200" dirty="0">
                <a:solidFill>
                  <a:srgbClr val="0000FF"/>
                </a:solidFill>
              </a:rPr>
              <a:t> </a:t>
            </a:r>
            <a:r>
              <a:rPr lang="ko-KR" altLang="en-US" sz="1200" dirty="0">
                <a:solidFill>
                  <a:srgbClr val="0000FF"/>
                </a:solidFill>
              </a:rPr>
              <a:t>작성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200" dirty="0">
                <a:solidFill>
                  <a:srgbClr val="0000FF"/>
                </a:solidFill>
              </a:rPr>
              <a:t>  - Text </a:t>
            </a:r>
            <a:r>
              <a:rPr lang="ko-KR" altLang="en-US" sz="1200" dirty="0">
                <a:solidFill>
                  <a:srgbClr val="0000FF"/>
                </a:solidFill>
              </a:rPr>
              <a:t>형태의 </a:t>
            </a:r>
            <a:r>
              <a:rPr lang="en-US" altLang="ko-KR" sz="1200" dirty="0" err="1">
                <a:solidFill>
                  <a:srgbClr val="0000FF"/>
                </a:solidFill>
              </a:rPr>
              <a:t>Exative</a:t>
            </a:r>
            <a:r>
              <a:rPr lang="en-US" altLang="ko-KR" sz="1200" dirty="0">
                <a:solidFill>
                  <a:srgbClr val="0000FF"/>
                </a:solidFill>
              </a:rPr>
              <a:t> Summary </a:t>
            </a:r>
            <a:r>
              <a:rPr lang="ko-KR" altLang="en-US" sz="1200" dirty="0">
                <a:solidFill>
                  <a:srgbClr val="0000FF"/>
                </a:solidFill>
              </a:rPr>
              <a:t>로 작성 </a:t>
            </a:r>
            <a:endParaRPr lang="en-US" altLang="ko-KR" sz="1200" dirty="0">
              <a:solidFill>
                <a:srgbClr val="0000FF"/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56C1209-BE91-F0E3-D0AC-81128677C60B}"/>
              </a:ext>
            </a:extLst>
          </p:cNvPr>
          <p:cNvSpPr/>
          <p:nvPr/>
        </p:nvSpPr>
        <p:spPr bwMode="auto">
          <a:xfrm>
            <a:off x="488504" y="2420888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endParaRPr lang="en-US" altLang="ko-KR" sz="1200" dirty="0">
              <a:solidFill>
                <a:srgbClr val="0000FF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4BC814B-68B4-A6FD-7D0D-8991A643B3C7}"/>
              </a:ext>
            </a:extLst>
          </p:cNvPr>
          <p:cNvSpPr/>
          <p:nvPr/>
        </p:nvSpPr>
        <p:spPr bwMode="auto">
          <a:xfrm>
            <a:off x="272480" y="2204864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54000" algn="just" latinLnBrk="0">
              <a:lnSpc>
                <a:spcPct val="107000"/>
              </a:lnSpc>
              <a:spcAft>
                <a:spcPts val="65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I.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개요 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54000" algn="just" latinLnBrk="0">
              <a:lnSpc>
                <a:spcPct val="107000"/>
              </a:lnSpc>
              <a:spcAft>
                <a:spcPts val="65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II.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목표 및 수행 방안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81000" algn="just" latinLnBrk="0">
              <a:lnSpc>
                <a:spcPct val="107000"/>
              </a:lnSpc>
              <a:spcAft>
                <a:spcPts val="64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1.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목표 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81000" algn="just" latinLnBrk="0">
              <a:lnSpc>
                <a:spcPct val="107000"/>
              </a:lnSpc>
              <a:spcAft>
                <a:spcPts val="64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2.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수행 방안</a:t>
            </a:r>
            <a:r>
              <a:rPr lang="ko-KR" altLang="ko-KR" sz="1600" kern="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 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54000" algn="just" latinLnBrk="0"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III.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기대효과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81000" algn="just" latinLnBrk="0">
              <a:lnSpc>
                <a:spcPct val="107000"/>
              </a:lnSpc>
              <a:spcAft>
                <a:spcPts val="800"/>
              </a:spcAft>
            </a:pP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※ 별첨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81000"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1.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참여 연구인력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81000" algn="just" latinLnBrk="0"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2. </a:t>
            </a:r>
            <a:r>
              <a:rPr lang="ko-KR" altLang="ko-KR" sz="1600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경비 계획 </a:t>
            </a:r>
            <a:endParaRPr lang="ko-KR" altLang="ko-KR" sz="16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lvl="1">
              <a:lnSpc>
                <a:spcPct val="180000"/>
              </a:lnSpc>
              <a:buSzPct val="65000"/>
            </a:pPr>
            <a:endParaRPr lang="en-US" altLang="ko-KR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30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8444" y="97472"/>
            <a:ext cx="1111194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Ⅰ. 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개요</a:t>
            </a:r>
            <a:endParaRPr kumimoji="1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 bwMode="auto">
          <a:xfrm>
            <a:off x="272480" y="836712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제안 기술의 개념</a:t>
            </a:r>
            <a:r>
              <a:rPr lang="en-US" altLang="ko-KR" sz="1200" dirty="0">
                <a:solidFill>
                  <a:srgbClr val="0000FF"/>
                </a:solidFill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</a:rPr>
              <a:t>국내외 연구개발 및 적용사례 현황 소개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개념 및 사례 기반</a:t>
            </a:r>
            <a:r>
              <a:rPr lang="en-US" altLang="ko-KR" sz="1000" dirty="0">
                <a:solidFill>
                  <a:srgbClr val="0000FF"/>
                </a:solidFill>
              </a:rPr>
              <a:t>, </a:t>
            </a:r>
            <a:r>
              <a:rPr lang="ko-KR" altLang="en-US" sz="1000" dirty="0">
                <a:solidFill>
                  <a:srgbClr val="0000FF"/>
                </a:solidFill>
              </a:rPr>
              <a:t>해당 기술 적용 필요성 중심으로 작성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기본 개념도</a:t>
            </a:r>
            <a:r>
              <a:rPr lang="en-US" altLang="ko-KR" sz="1000" dirty="0">
                <a:solidFill>
                  <a:srgbClr val="0000FF"/>
                </a:solidFill>
              </a:rPr>
              <a:t> </a:t>
            </a:r>
            <a:r>
              <a:rPr lang="ko-KR" altLang="en-US" sz="1000" dirty="0">
                <a:solidFill>
                  <a:srgbClr val="0000FF"/>
                </a:solidFill>
              </a:rPr>
              <a:t>및 사진 등 활용 가능</a:t>
            </a:r>
            <a:br>
              <a:rPr lang="en-US" altLang="ko-KR" sz="1000" dirty="0">
                <a:solidFill>
                  <a:srgbClr val="0000FF"/>
                </a:solidFill>
              </a:rPr>
            </a:br>
            <a:endParaRPr lang="en-US" altLang="ko-KR" sz="1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9232185" y="6691603"/>
            <a:ext cx="647323" cy="1497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- 1/4 - </a:t>
            </a: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0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44" y="97472"/>
            <a:ext cx="2662900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>
              <a:spcBef>
                <a:spcPct val="50000"/>
              </a:spcBef>
              <a:defRPr/>
            </a:pP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Ⅱ. </a:t>
            </a: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목표 및 수행 방안</a:t>
            </a:r>
            <a:endParaRPr lang="en-US" altLang="ko-KR" sz="2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68088" y="138592"/>
            <a:ext cx="840294" cy="3877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 eaLnBrk="1" hangingPunct="1">
              <a:lnSpc>
                <a:spcPct val="12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1. </a:t>
            </a:r>
            <a:r>
              <a:rPr lang="ko-KR" altLang="en-US" sz="1600" b="1" dirty="0">
                <a:solidFill>
                  <a:prstClr val="white">
                    <a:lumMod val="50000"/>
                  </a:prstClr>
                </a:solidFill>
              </a:rPr>
              <a:t>목표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272480" y="836712"/>
            <a:ext cx="9435902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제안 기술의 목표를 정량적 측면에서 제시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기술 적용을 통해 달성 가능할 것으로 기대되는 목표를 수치화하여 작성</a:t>
            </a:r>
            <a:br>
              <a:rPr lang="en-US" altLang="ko-KR" sz="1000" dirty="0">
                <a:solidFill>
                  <a:srgbClr val="0000FF"/>
                </a:solidFill>
              </a:rPr>
            </a:br>
            <a:r>
              <a:rPr lang="en-US" altLang="ko-KR" sz="1000" dirty="0">
                <a:solidFill>
                  <a:srgbClr val="0000FF"/>
                </a:solidFill>
              </a:rPr>
              <a:t>- “</a:t>
            </a:r>
            <a:r>
              <a:rPr lang="ko-KR" altLang="en-US" sz="1000" dirty="0">
                <a:solidFill>
                  <a:srgbClr val="0000FF"/>
                </a:solidFill>
              </a:rPr>
              <a:t>제공할 수 있다</a:t>
            </a:r>
            <a:r>
              <a:rPr lang="en-US" altLang="ko-KR" sz="1000" dirty="0">
                <a:solidFill>
                  <a:srgbClr val="0000FF"/>
                </a:solidFill>
              </a:rPr>
              <a:t>.” , “</a:t>
            </a:r>
            <a:r>
              <a:rPr lang="ko-KR" altLang="en-US" sz="1000" dirty="0">
                <a:solidFill>
                  <a:srgbClr val="0000FF"/>
                </a:solidFill>
              </a:rPr>
              <a:t>달성 할 수 있다</a:t>
            </a:r>
            <a:r>
              <a:rPr lang="en-US" altLang="ko-KR" sz="1000" dirty="0">
                <a:solidFill>
                  <a:srgbClr val="0000FF"/>
                </a:solidFill>
              </a:rPr>
              <a:t>.” , “</a:t>
            </a:r>
            <a:r>
              <a:rPr lang="ko-KR" altLang="en-US" sz="1000" dirty="0">
                <a:solidFill>
                  <a:srgbClr val="0000FF"/>
                </a:solidFill>
              </a:rPr>
              <a:t>사용 가능하다</a:t>
            </a:r>
            <a:r>
              <a:rPr lang="en-US" altLang="ko-KR" sz="1000" dirty="0">
                <a:solidFill>
                  <a:srgbClr val="0000FF"/>
                </a:solidFill>
              </a:rPr>
              <a:t>.” </a:t>
            </a:r>
            <a:r>
              <a:rPr lang="ko-KR" altLang="en-US" sz="1000" dirty="0">
                <a:solidFill>
                  <a:srgbClr val="0000FF"/>
                </a:solidFill>
              </a:rPr>
              <a:t>등과 같은 모호한 표현은 평가 시 불가능한 것으로 간주될 수 있음</a:t>
            </a:r>
            <a:endParaRPr lang="en-US" altLang="ko-KR" sz="1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9232185" y="6691603"/>
            <a:ext cx="647323" cy="1661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- 2/4 - </a:t>
            </a: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46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44" y="97472"/>
            <a:ext cx="2662900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>
              <a:spcBef>
                <a:spcPct val="50000"/>
              </a:spcBef>
              <a:defRPr/>
            </a:pP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Ⅱ. </a:t>
            </a: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목표 및 수행 방안</a:t>
            </a:r>
            <a:endParaRPr lang="en-US" altLang="ko-KR" sz="2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5584" y="138592"/>
            <a:ext cx="1322798" cy="3877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 eaLnBrk="1" hangingPunct="1">
              <a:lnSpc>
                <a:spcPct val="12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2. </a:t>
            </a:r>
            <a:r>
              <a:rPr lang="ko-KR" altLang="en-US" sz="1600" b="1" dirty="0">
                <a:solidFill>
                  <a:prstClr val="white">
                    <a:lumMod val="50000"/>
                  </a:prstClr>
                </a:solidFill>
              </a:rPr>
              <a:t>수행 방안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272480" y="836712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목표달성을 위한 구체적인 연구내용 및 방법 기술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제안 기술 적용을 위한 단계별 추진계획 및 주요 연구개발내용 중심 작성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</a:t>
            </a:r>
            <a:r>
              <a:rPr lang="ko-KR" altLang="en-US" sz="1000" dirty="0">
                <a:solidFill>
                  <a:srgbClr val="0000FF"/>
                </a:solidFill>
              </a:rPr>
              <a:t> 추진체계</a:t>
            </a:r>
            <a:r>
              <a:rPr lang="en-US" altLang="ko-KR" sz="1000" dirty="0">
                <a:solidFill>
                  <a:srgbClr val="0000FF"/>
                </a:solidFill>
              </a:rPr>
              <a:t>, </a:t>
            </a:r>
            <a:r>
              <a:rPr lang="ko-KR" altLang="en-US" sz="1000" dirty="0">
                <a:solidFill>
                  <a:srgbClr val="0000FF"/>
                </a:solidFill>
              </a:rPr>
              <a:t>일정 및 비용 관점 포함하여 작성</a:t>
            </a:r>
            <a:br>
              <a:rPr lang="en-US" altLang="ko-KR" sz="1000" dirty="0">
                <a:solidFill>
                  <a:srgbClr val="0000FF"/>
                </a:solidFill>
              </a:rPr>
            </a:br>
            <a:r>
              <a:rPr lang="en-US" altLang="ko-KR" sz="1000" dirty="0">
                <a:solidFill>
                  <a:srgbClr val="0000FF"/>
                </a:solidFill>
              </a:rPr>
              <a:t>  . </a:t>
            </a:r>
            <a:r>
              <a:rPr lang="ko-KR" altLang="en-US" sz="1000" dirty="0">
                <a:solidFill>
                  <a:srgbClr val="0000FF"/>
                </a:solidFill>
              </a:rPr>
              <a:t>참여 연구인력 및 비용 계획 별첨 포함</a:t>
            </a:r>
            <a:br>
              <a:rPr lang="en-US" altLang="ko-KR" sz="1000" dirty="0">
                <a:solidFill>
                  <a:srgbClr val="0000FF"/>
                </a:solidFill>
              </a:rPr>
            </a:br>
            <a:r>
              <a:rPr lang="en-US" altLang="ko-KR" sz="1000" dirty="0">
                <a:solidFill>
                  <a:srgbClr val="0000FF"/>
                </a:solidFill>
              </a:rPr>
              <a:t>  . </a:t>
            </a:r>
            <a:r>
              <a:rPr lang="ko-KR" altLang="en-US" sz="1000" dirty="0">
                <a:solidFill>
                  <a:srgbClr val="0000FF"/>
                </a:solidFill>
              </a:rPr>
              <a:t>일정 예시</a:t>
            </a:r>
            <a:r>
              <a:rPr lang="en-US" altLang="ko-KR" sz="10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9232185" y="6691603"/>
            <a:ext cx="647323" cy="1661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- 3/4 - </a:t>
            </a: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4EDCAD9-F5CC-4D2F-9108-16A8E1AEC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833082"/>
              </p:ext>
            </p:extLst>
          </p:nvPr>
        </p:nvGraphicFramePr>
        <p:xfrm>
          <a:off x="452501" y="2492896"/>
          <a:ext cx="900100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5">
                  <a:extLst>
                    <a:ext uri="{9D8B030D-6E8A-4147-A177-3AD203B41FA5}">
                      <a16:colId xmlns:a16="http://schemas.microsoft.com/office/drawing/2014/main" val="802273316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757437010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2702731029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64937868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2545741144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1584530458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3648158532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3922028423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1107620346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1682042678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1281579605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1477471989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811518865"/>
                    </a:ext>
                  </a:extLst>
                </a:gridCol>
                <a:gridCol w="411046">
                  <a:extLst>
                    <a:ext uri="{9D8B030D-6E8A-4147-A177-3AD203B41FA5}">
                      <a16:colId xmlns:a16="http://schemas.microsoft.com/office/drawing/2014/main" val="3807250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kern="1200" noProof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‘</a:t>
                      </a:r>
                      <a:r>
                        <a:rPr kumimoji="1" lang="en-US" altLang="ko-KR" sz="1000" b="0" kern="1200" noProof="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xx.xx</a:t>
                      </a:r>
                      <a:endParaRPr kumimoji="1" lang="ko-KR" altLang="en-US" sz="1000" b="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460263"/>
                  </a:ext>
                </a:extLst>
              </a:tr>
              <a:tr h="221386">
                <a:tc rowSpan="5"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117799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84384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806410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259296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209794"/>
                  </a:ext>
                </a:extLst>
              </a:tr>
              <a:tr h="221386">
                <a:tc rowSpan="5"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867592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196533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064004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1366970"/>
                  </a:ext>
                </a:extLst>
              </a:tr>
              <a:tr h="22138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170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41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44" y="97472"/>
            <a:ext cx="1624154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>
              <a:spcBef>
                <a:spcPct val="50000"/>
              </a:spcBef>
              <a:defRPr/>
            </a:pP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Ⅲ. </a:t>
            </a: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기대효과</a:t>
            </a:r>
            <a:endParaRPr lang="en-US" altLang="ko-KR" sz="2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72480" y="836712"/>
            <a:ext cx="6912768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 err="1">
                <a:solidFill>
                  <a:srgbClr val="0000FF"/>
                </a:solidFill>
              </a:rPr>
              <a:t>제안기술</a:t>
            </a:r>
            <a:r>
              <a:rPr lang="ko-KR" altLang="en-US" sz="1200" dirty="0">
                <a:solidFill>
                  <a:srgbClr val="0000FF"/>
                </a:solidFill>
              </a:rPr>
              <a:t> 적용을 통한 기대효과 작성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제안 기술 활용을 통해 향후 </a:t>
            </a:r>
            <a:r>
              <a:rPr lang="en-US" altLang="ko-KR" sz="1000" dirty="0">
                <a:solidFill>
                  <a:srgbClr val="0000FF"/>
                </a:solidFill>
              </a:rPr>
              <a:t>LS</a:t>
            </a:r>
            <a:r>
              <a:rPr lang="ko-KR" altLang="en-US" sz="1000" dirty="0">
                <a:solidFill>
                  <a:srgbClr val="0000FF"/>
                </a:solidFill>
              </a:rPr>
              <a:t>전선에서 적용 가능한 분야 제시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정성적</a:t>
            </a:r>
            <a:r>
              <a:rPr lang="en-US" altLang="ko-KR" sz="1000" dirty="0">
                <a:solidFill>
                  <a:srgbClr val="0000FF"/>
                </a:solidFill>
              </a:rPr>
              <a:t>/</a:t>
            </a:r>
            <a:r>
              <a:rPr lang="ko-KR" altLang="en-US" sz="1000" dirty="0">
                <a:solidFill>
                  <a:srgbClr val="0000FF"/>
                </a:solidFill>
              </a:rPr>
              <a:t>정량적 측면 기대효과 작성</a:t>
            </a:r>
            <a:endParaRPr lang="en-US" altLang="ko-KR" sz="10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9232185" y="6691603"/>
            <a:ext cx="647323" cy="1661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- 4/4 - </a:t>
            </a: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40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44" y="97472"/>
            <a:ext cx="2507410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>
              <a:spcBef>
                <a:spcPct val="50000"/>
              </a:spcBef>
              <a:defRPr/>
            </a:pP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별첨</a:t>
            </a: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참여 연구인력</a:t>
            </a:r>
            <a:endParaRPr lang="en-US" altLang="ko-KR" sz="2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72480" y="828086"/>
            <a:ext cx="6912768" cy="7337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프로젝트 수행 </a:t>
            </a:r>
            <a:r>
              <a:rPr lang="ko-KR" altLang="en-US" sz="1200" dirty="0" err="1">
                <a:solidFill>
                  <a:srgbClr val="0000FF"/>
                </a:solidFill>
              </a:rPr>
              <a:t>투입인력</a:t>
            </a:r>
            <a:r>
              <a:rPr lang="ko-KR" altLang="en-US" sz="1200" dirty="0">
                <a:solidFill>
                  <a:srgbClr val="0000FF"/>
                </a:solidFill>
              </a:rPr>
              <a:t> </a:t>
            </a:r>
            <a:r>
              <a:rPr lang="en-US" altLang="ko-KR" sz="1200" dirty="0">
                <a:solidFill>
                  <a:srgbClr val="0000FF"/>
                </a:solidFill>
              </a:rPr>
              <a:t>List </a:t>
            </a:r>
            <a:r>
              <a:rPr lang="ko-KR" altLang="en-US" sz="1200" dirty="0">
                <a:solidFill>
                  <a:srgbClr val="0000FF"/>
                </a:solidFill>
              </a:rPr>
              <a:t>제공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예시</a:t>
            </a:r>
            <a:r>
              <a:rPr lang="en-US" altLang="ko-KR" sz="10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550470" y="3494206"/>
            <a:ext cx="53014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rgbClr val="0000FF"/>
                </a:solidFill>
              </a:rPr>
              <a:t>1) </a:t>
            </a:r>
            <a:r>
              <a:rPr lang="ko-KR" altLang="en-US" sz="1000" dirty="0">
                <a:solidFill>
                  <a:srgbClr val="0000FF"/>
                </a:solidFill>
              </a:rPr>
              <a:t>대학</a:t>
            </a:r>
            <a:r>
              <a:rPr lang="en-US" altLang="ko-KR" sz="1000" dirty="0">
                <a:solidFill>
                  <a:srgbClr val="0000FF"/>
                </a:solidFill>
              </a:rPr>
              <a:t>: </a:t>
            </a:r>
            <a:r>
              <a:rPr lang="ko-KR" altLang="en-US" sz="1000" dirty="0">
                <a:solidFill>
                  <a:srgbClr val="0000FF"/>
                </a:solidFill>
              </a:rPr>
              <a:t>교수 </a:t>
            </a:r>
            <a:r>
              <a:rPr lang="en-US" altLang="ko-KR" sz="1000" dirty="0">
                <a:solidFill>
                  <a:srgbClr val="0000FF"/>
                </a:solidFill>
              </a:rPr>
              <a:t>or </a:t>
            </a:r>
            <a:r>
              <a:rPr lang="ko-KR" altLang="en-US" sz="1000" dirty="0">
                <a:solidFill>
                  <a:srgbClr val="0000FF"/>
                </a:solidFill>
              </a:rPr>
              <a:t>학생으로 기재</a:t>
            </a:r>
            <a:r>
              <a:rPr lang="en-US" altLang="ko-KR" sz="1000" dirty="0">
                <a:solidFill>
                  <a:srgbClr val="0000FF"/>
                </a:solidFill>
              </a:rPr>
              <a:t> / </a:t>
            </a:r>
            <a:r>
              <a:rPr lang="ko-KR" altLang="en-US" sz="1000" dirty="0">
                <a:solidFill>
                  <a:srgbClr val="0000FF"/>
                </a:solidFill>
              </a:rPr>
              <a:t>연구기관</a:t>
            </a:r>
            <a:r>
              <a:rPr lang="en-US" altLang="ko-KR" sz="1000" dirty="0">
                <a:solidFill>
                  <a:srgbClr val="0000FF"/>
                </a:solidFill>
              </a:rPr>
              <a:t>: </a:t>
            </a:r>
            <a:r>
              <a:rPr lang="ko-KR" altLang="en-US" sz="1000" dirty="0">
                <a:solidFill>
                  <a:srgbClr val="0000FF"/>
                </a:solidFill>
              </a:rPr>
              <a:t>직급으로 기재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rgbClr val="0000FF"/>
                </a:solidFill>
              </a:rPr>
              <a:t>2) </a:t>
            </a:r>
            <a:r>
              <a:rPr lang="ko-KR" altLang="en-US" sz="1000" dirty="0">
                <a:solidFill>
                  <a:srgbClr val="0000FF"/>
                </a:solidFill>
              </a:rPr>
              <a:t>최종학력</a:t>
            </a:r>
            <a:r>
              <a:rPr lang="en-US" altLang="ko-KR" sz="1000" dirty="0">
                <a:solidFill>
                  <a:srgbClr val="0000FF"/>
                </a:solidFill>
              </a:rPr>
              <a:t>: </a:t>
            </a:r>
            <a:r>
              <a:rPr lang="ko-KR" altLang="en-US" sz="1000" dirty="0">
                <a:solidFill>
                  <a:srgbClr val="0000FF"/>
                </a:solidFill>
              </a:rPr>
              <a:t>최종 취득 학위 기준</a:t>
            </a:r>
            <a:r>
              <a:rPr lang="en-US" altLang="ko-KR" sz="1000" dirty="0">
                <a:solidFill>
                  <a:srgbClr val="0000FF"/>
                </a:solidFill>
              </a:rPr>
              <a:t>. </a:t>
            </a:r>
            <a:r>
              <a:rPr lang="ko-KR" altLang="en-US" sz="1000" dirty="0">
                <a:solidFill>
                  <a:srgbClr val="0000FF"/>
                </a:solidFill>
              </a:rPr>
              <a:t>단</a:t>
            </a:r>
            <a:r>
              <a:rPr lang="en-US" altLang="ko-KR" sz="1000" dirty="0">
                <a:solidFill>
                  <a:srgbClr val="0000FF"/>
                </a:solidFill>
              </a:rPr>
              <a:t>, </a:t>
            </a:r>
            <a:r>
              <a:rPr lang="ko-KR" altLang="en-US" sz="1000" dirty="0">
                <a:solidFill>
                  <a:srgbClr val="0000FF"/>
                </a:solidFill>
              </a:rPr>
              <a:t>대학원생의 경우 학위과정 기재 가능 </a:t>
            </a:r>
            <a:r>
              <a:rPr lang="en-US" altLang="ko-KR" sz="1000" dirty="0">
                <a:solidFill>
                  <a:srgbClr val="0000FF"/>
                </a:solidFill>
              </a:rPr>
              <a:t>(</a:t>
            </a:r>
            <a:r>
              <a:rPr lang="ko-KR" altLang="en-US" sz="1000" dirty="0">
                <a:solidFill>
                  <a:srgbClr val="0000FF"/>
                </a:solidFill>
              </a:rPr>
              <a:t>예</a:t>
            </a:r>
            <a:r>
              <a:rPr lang="en-US" altLang="ko-KR" sz="1000" dirty="0">
                <a:solidFill>
                  <a:srgbClr val="0000FF"/>
                </a:solidFill>
              </a:rPr>
              <a:t>. </a:t>
            </a:r>
            <a:r>
              <a:rPr lang="ko-KR" altLang="en-US" sz="1000" dirty="0">
                <a:solidFill>
                  <a:srgbClr val="0000FF"/>
                </a:solidFill>
              </a:rPr>
              <a:t>박사과정</a:t>
            </a:r>
            <a:r>
              <a:rPr lang="en-US" altLang="ko-KR" sz="1000" dirty="0">
                <a:solidFill>
                  <a:srgbClr val="0000FF"/>
                </a:solidFill>
              </a:rPr>
              <a:t>)</a:t>
            </a:r>
            <a:br>
              <a:rPr lang="en-US" altLang="ko-KR" sz="1000" dirty="0">
                <a:solidFill>
                  <a:srgbClr val="0000FF"/>
                </a:solidFill>
              </a:rPr>
            </a:br>
            <a:r>
              <a:rPr lang="en-US" altLang="ko-KR" sz="1000" dirty="0">
                <a:solidFill>
                  <a:srgbClr val="0000FF"/>
                </a:solidFill>
              </a:rPr>
              <a:t>3) </a:t>
            </a:r>
            <a:r>
              <a:rPr lang="ko-KR" altLang="en-US" sz="1000" dirty="0" err="1">
                <a:solidFill>
                  <a:srgbClr val="0000FF"/>
                </a:solidFill>
              </a:rPr>
              <a:t>연구경력</a:t>
            </a:r>
            <a:r>
              <a:rPr lang="en-US" altLang="ko-KR" sz="1000" dirty="0">
                <a:solidFill>
                  <a:srgbClr val="0000FF"/>
                </a:solidFill>
              </a:rPr>
              <a:t>: </a:t>
            </a:r>
            <a:r>
              <a:rPr lang="ko-KR" altLang="en-US" sz="1000" dirty="0" err="1">
                <a:solidFill>
                  <a:srgbClr val="0000FF"/>
                </a:solidFill>
              </a:rPr>
              <a:t>제안기술</a:t>
            </a:r>
            <a:r>
              <a:rPr lang="ko-KR" altLang="en-US" sz="1000" dirty="0">
                <a:solidFill>
                  <a:srgbClr val="0000FF"/>
                </a:solidFill>
              </a:rPr>
              <a:t> 관련 </a:t>
            </a:r>
            <a:r>
              <a:rPr lang="ko-KR" altLang="en-US" sz="1000" dirty="0" err="1">
                <a:solidFill>
                  <a:srgbClr val="0000FF"/>
                </a:solidFill>
              </a:rPr>
              <a:t>연구경력</a:t>
            </a:r>
            <a:r>
              <a:rPr lang="ko-KR" altLang="en-US" sz="1000" dirty="0">
                <a:solidFill>
                  <a:srgbClr val="0000FF"/>
                </a:solidFill>
              </a:rPr>
              <a:t> </a:t>
            </a:r>
            <a:endParaRPr lang="en-US" altLang="ko-KR" sz="10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rgbClr val="0000FF"/>
                </a:solidFill>
              </a:rPr>
              <a:t>4) </a:t>
            </a:r>
            <a:r>
              <a:rPr lang="ko-KR" altLang="en-US" sz="1000" dirty="0">
                <a:solidFill>
                  <a:srgbClr val="0000FF"/>
                </a:solidFill>
              </a:rPr>
              <a:t>과제 진행 상 업무 </a:t>
            </a:r>
            <a:r>
              <a:rPr lang="ko-KR" altLang="en-US" sz="1000" dirty="0" err="1">
                <a:solidFill>
                  <a:srgbClr val="0000FF"/>
                </a:solidFill>
              </a:rPr>
              <a:t>수행역할과</a:t>
            </a:r>
            <a:r>
              <a:rPr lang="ko-KR" altLang="en-US" sz="1000" dirty="0">
                <a:solidFill>
                  <a:srgbClr val="0000FF"/>
                </a:solidFill>
              </a:rPr>
              <a:t> 구현할 </a:t>
            </a:r>
            <a:r>
              <a:rPr lang="ko-KR" altLang="en-US" sz="1000" dirty="0" err="1">
                <a:solidFill>
                  <a:srgbClr val="0000FF"/>
                </a:solidFill>
              </a:rPr>
              <a:t>대표기술</a:t>
            </a:r>
            <a:r>
              <a:rPr lang="ko-KR" altLang="en-US" sz="1000" dirty="0">
                <a:solidFill>
                  <a:srgbClr val="0000FF"/>
                </a:solidFill>
              </a:rPr>
              <a:t> 중심으로 작성</a:t>
            </a: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229999"/>
              </p:ext>
            </p:extLst>
          </p:nvPr>
        </p:nvGraphicFramePr>
        <p:xfrm>
          <a:off x="632520" y="1591976"/>
          <a:ext cx="8681426" cy="1837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37">
                  <a:extLst>
                    <a:ext uri="{9D8B030D-6E8A-4147-A177-3AD203B41FA5}">
                      <a16:colId xmlns:a16="http://schemas.microsoft.com/office/drawing/2014/main" val="4259094015"/>
                    </a:ext>
                  </a:extLst>
                </a:gridCol>
                <a:gridCol w="750842">
                  <a:extLst>
                    <a:ext uri="{9D8B030D-6E8A-4147-A177-3AD203B41FA5}">
                      <a16:colId xmlns:a16="http://schemas.microsoft.com/office/drawing/2014/main" val="4251863399"/>
                    </a:ext>
                  </a:extLst>
                </a:gridCol>
                <a:gridCol w="874116">
                  <a:extLst>
                    <a:ext uri="{9D8B030D-6E8A-4147-A177-3AD203B41FA5}">
                      <a16:colId xmlns:a16="http://schemas.microsoft.com/office/drawing/2014/main" val="2445046365"/>
                    </a:ext>
                  </a:extLst>
                </a:gridCol>
                <a:gridCol w="772580">
                  <a:extLst>
                    <a:ext uri="{9D8B030D-6E8A-4147-A177-3AD203B41FA5}">
                      <a16:colId xmlns:a16="http://schemas.microsoft.com/office/drawing/2014/main" val="2171835022"/>
                    </a:ext>
                  </a:extLst>
                </a:gridCol>
                <a:gridCol w="1027113">
                  <a:extLst>
                    <a:ext uri="{9D8B030D-6E8A-4147-A177-3AD203B41FA5}">
                      <a16:colId xmlns:a16="http://schemas.microsoft.com/office/drawing/2014/main" val="241953769"/>
                    </a:ext>
                  </a:extLst>
                </a:gridCol>
                <a:gridCol w="1191219">
                  <a:extLst>
                    <a:ext uri="{9D8B030D-6E8A-4147-A177-3AD203B41FA5}">
                      <a16:colId xmlns:a16="http://schemas.microsoft.com/office/drawing/2014/main" val="3918693613"/>
                    </a:ext>
                  </a:extLst>
                </a:gridCol>
                <a:gridCol w="929543">
                  <a:extLst>
                    <a:ext uri="{9D8B030D-6E8A-4147-A177-3AD203B41FA5}">
                      <a16:colId xmlns:a16="http://schemas.microsoft.com/office/drawing/2014/main" val="3969985443"/>
                    </a:ext>
                  </a:extLst>
                </a:gridCol>
                <a:gridCol w="2795476">
                  <a:extLst>
                    <a:ext uri="{9D8B030D-6E8A-4147-A177-3AD203B41FA5}">
                      <a16:colId xmlns:a16="http://schemas.microsoft.com/office/drawing/2014/main" val="1094318551"/>
                    </a:ext>
                  </a:extLst>
                </a:gridCol>
              </a:tblGrid>
              <a:tr h="262432"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No.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전공 및 학위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연구경력</a:t>
                      </a:r>
                      <a:r>
                        <a:rPr kumimoji="1" lang="en-US" altLang="ko-KR" sz="1100" b="1" kern="1200" baseline="300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3)</a:t>
                      </a:r>
                      <a:endParaRPr kumimoji="1" lang="ko-KR" altLang="en-US" sz="1100" b="1" kern="1200" baseline="300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수행역할</a:t>
                      </a:r>
                      <a:r>
                        <a:rPr kumimoji="1" lang="en-US" altLang="ko-KR" sz="1100" kern="1200" baseline="300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4)</a:t>
                      </a:r>
                      <a:endParaRPr kumimoji="1" lang="ko-KR" altLang="en-US" sz="1100" kern="1200" baseline="300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4156"/>
                  </a:ext>
                </a:extLst>
              </a:tr>
              <a:tr h="262432"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직급</a:t>
                      </a:r>
                      <a:r>
                        <a:rPr kumimoji="1" lang="en-US" altLang="ko-KR" sz="1100" b="1" kern="1200" baseline="300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1)</a:t>
                      </a:r>
                      <a:endParaRPr kumimoji="1" lang="ko-KR" altLang="en-US" sz="1100" b="1" kern="1200" baseline="300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최종학력</a:t>
                      </a:r>
                      <a:r>
                        <a:rPr kumimoji="1" lang="en-US" altLang="ko-KR" sz="1100" b="1" kern="1200" baseline="300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2)</a:t>
                      </a:r>
                      <a:endParaRPr kumimoji="1" lang="ko-KR" altLang="en-US" sz="1100" b="1" kern="1200" baseline="300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세부전공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baseline="300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348081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가나다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홍길동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교수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박사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AAA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15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프로젝트 관리 및 총괄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633543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가나다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홍길동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책임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석사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BBB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9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335579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가나다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홍길동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학생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박사과정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CCC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66784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가나다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홍길동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학생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석박사통합과정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DDD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368670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86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06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44" y="97472"/>
            <a:ext cx="1994449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>
              <a:spcBef>
                <a:spcPct val="50000"/>
              </a:spcBef>
              <a:defRPr/>
            </a:pP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별첨</a:t>
            </a:r>
            <a:r>
              <a:rPr lang="en-US" altLang="ko-KR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2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경비 계획</a:t>
            </a:r>
            <a:endParaRPr lang="en-US" altLang="ko-KR" sz="2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51176"/>
              </p:ext>
            </p:extLst>
          </p:nvPr>
        </p:nvGraphicFramePr>
        <p:xfrm>
          <a:off x="632520" y="1700808"/>
          <a:ext cx="3600000" cy="330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425909401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251863399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094318551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비목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금액</a:t>
                      </a:r>
                      <a:endParaRPr kumimoji="1" lang="en-US" altLang="ko-KR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algn="ctr" latinLnBrk="1"/>
                      <a:r>
                        <a:rPr kumimoji="1" lang="en-US" altLang="ko-KR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단위</a:t>
                      </a:r>
                      <a:r>
                        <a:rPr kumimoji="1" lang="en-US" altLang="ko-KR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</a:t>
                      </a:r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천원</a:t>
                      </a:r>
                      <a:r>
                        <a:rPr kumimoji="1" lang="en-US" altLang="ko-KR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구성비</a:t>
                      </a:r>
                      <a:endParaRPr kumimoji="1" lang="en-US" altLang="ko-KR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algn="ctr" latinLnBrk="1"/>
                      <a:r>
                        <a:rPr kumimoji="1" lang="en-US" altLang="ko-KR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단위</a:t>
                      </a:r>
                      <a:r>
                        <a:rPr kumimoji="1" lang="en-US" altLang="ko-KR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%)</a:t>
                      </a:r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41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 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직접비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33557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1-1.</a:t>
                      </a:r>
                      <a:r>
                        <a:rPr kumimoji="1" lang="en-US" altLang="ko-KR" sz="1100" kern="1200" baseline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재료비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667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1-2.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kern="120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시험비</a:t>
                      </a:r>
                      <a:endParaRPr kumimoji="1" lang="en-US" altLang="ko-KR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algn="l" latinLnBrk="1"/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      (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시제품 제작 등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36867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31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1-3. </a:t>
                      </a:r>
                      <a:r>
                        <a:rPr kumimoji="1" lang="ko-KR" altLang="en-US" sz="1100" kern="1200" dirty="0" err="1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연구활동비</a:t>
                      </a:r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8655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2.</a:t>
                      </a:r>
                      <a:r>
                        <a:rPr kumimoji="1" lang="en-US" altLang="ko-KR" sz="1100" kern="1200" baseline="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간접비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6237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latinLnBrk="1"/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</a:t>
                      </a:r>
                      <a:r>
                        <a:rPr kumimoji="1" lang="en-US" altLang="ko-KR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3. </a:t>
                      </a:r>
                      <a:r>
                        <a:rPr kumimoji="1" lang="ko-KR" altLang="en-US" sz="1100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789309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100" b="1" kern="1200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합계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100" b="1" kern="1200" dirty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927781"/>
                  </a:ext>
                </a:extLst>
              </a:tr>
            </a:tbl>
          </a:graphicData>
        </a:graphic>
      </p:graphicFrame>
      <p:sp>
        <p:nvSpPr>
          <p:cNvPr id="12" name="직사각형 11"/>
          <p:cNvSpPr/>
          <p:nvPr/>
        </p:nvSpPr>
        <p:spPr bwMode="auto">
          <a:xfrm>
            <a:off x="272480" y="828086"/>
            <a:ext cx="6912768" cy="7337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108000" rIns="91440" bIns="108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>
              <a:lnSpc>
                <a:spcPct val="180000"/>
              </a:lnSpc>
              <a:buSzPct val="65000"/>
            </a:pPr>
            <a:r>
              <a:rPr lang="ko-KR" altLang="en-US" sz="1200" dirty="0">
                <a:solidFill>
                  <a:srgbClr val="0000FF"/>
                </a:solidFill>
              </a:rPr>
              <a:t>과제수행 예상 경비 계획</a:t>
            </a:r>
            <a:r>
              <a:rPr lang="en-US" altLang="ko-KR" sz="1200" dirty="0">
                <a:solidFill>
                  <a:srgbClr val="0000FF"/>
                </a:solidFill>
              </a:rPr>
              <a:t> </a:t>
            </a:r>
            <a:r>
              <a:rPr lang="ko-KR" altLang="en-US" sz="1200" dirty="0">
                <a:solidFill>
                  <a:srgbClr val="0000FF"/>
                </a:solidFill>
              </a:rPr>
              <a:t>작성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 marL="0" lvl="1">
              <a:lnSpc>
                <a:spcPct val="180000"/>
              </a:lnSpc>
              <a:buSzPct val="65000"/>
            </a:pPr>
            <a:r>
              <a:rPr lang="en-US" altLang="ko-KR" sz="1000" dirty="0">
                <a:solidFill>
                  <a:srgbClr val="0000FF"/>
                </a:solidFill>
              </a:rPr>
              <a:t>- </a:t>
            </a:r>
            <a:r>
              <a:rPr lang="ko-KR" altLang="en-US" sz="1000" dirty="0">
                <a:solidFill>
                  <a:srgbClr val="0000FF"/>
                </a:solidFill>
              </a:rPr>
              <a:t>예시</a:t>
            </a:r>
            <a:r>
              <a:rPr lang="en-US" altLang="ko-KR" sz="10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50470" y="5005711"/>
            <a:ext cx="416011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rgbClr val="0000FF"/>
                </a:solidFill>
              </a:rPr>
              <a:t>※ 1</a:t>
            </a:r>
            <a:r>
              <a:rPr lang="ko-KR" altLang="en-US" sz="1000" dirty="0">
                <a:solidFill>
                  <a:srgbClr val="0000FF"/>
                </a:solidFill>
              </a:rPr>
              <a:t>차 제안수준으로 작성</a:t>
            </a:r>
            <a:r>
              <a:rPr lang="en-US" altLang="ko-KR" sz="1000" dirty="0">
                <a:solidFill>
                  <a:srgbClr val="0000FF"/>
                </a:solidFill>
              </a:rPr>
              <a:t> (2</a:t>
            </a:r>
            <a:r>
              <a:rPr lang="ko-KR" altLang="en-US" sz="1000" dirty="0">
                <a:solidFill>
                  <a:srgbClr val="0000FF"/>
                </a:solidFill>
              </a:rPr>
              <a:t>차 </a:t>
            </a:r>
            <a:r>
              <a:rPr lang="ko-KR" altLang="en-US" sz="1000" dirty="0" err="1">
                <a:solidFill>
                  <a:srgbClr val="0000FF"/>
                </a:solidFill>
              </a:rPr>
              <a:t>대면심사</a:t>
            </a:r>
            <a:r>
              <a:rPr lang="ko-KR" altLang="en-US" sz="1000" dirty="0">
                <a:solidFill>
                  <a:srgbClr val="0000FF"/>
                </a:solidFill>
              </a:rPr>
              <a:t> 시 세부계획 수립 요청 가능</a:t>
            </a:r>
            <a:r>
              <a:rPr lang="en-US" altLang="ko-KR" sz="1000" dirty="0">
                <a:solidFill>
                  <a:srgbClr val="0000FF"/>
                </a:solidFill>
              </a:rPr>
              <a:t>)</a:t>
            </a:r>
            <a:endParaRPr lang="ko-KR" altLang="en-US" sz="1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27934"/>
      </p:ext>
    </p:extLst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108000" rIns="91440" bIns="1080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1" hangingPunct="1">
          <a:lnSpc>
            <a:spcPct val="16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800" b="1" i="0" u="none" strike="noStrike" cap="none" normalizeH="0" baseline="0" dirty="0" smtClean="0">
            <a:ln>
              <a:noFill/>
            </a:ln>
            <a:effectLst/>
          </a:defRPr>
        </a:defPPr>
      </a:lstStyle>
    </a:spDef>
    <a:lnDef>
      <a:spPr bwMode="auto">
        <a:solidFill>
          <a:srgbClr val="FFFF99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9525" algn="ctr">
          <a:noFill/>
          <a:miter lim="800000"/>
          <a:headEnd/>
          <a:tailEnd/>
        </a:ln>
        <a:effectLst>
          <a:prstShdw prst="shdw17" dist="17961" dir="2700000">
            <a:schemeClr val="accent1">
              <a:gamma/>
              <a:shade val="60000"/>
              <a:invGamma/>
            </a:schemeClr>
          </a:prstShdw>
        </a:effectLst>
      </a:spPr>
      <a:bodyPr wrap="none" lIns="0" tIns="0" rIns="0" bIns="0">
        <a:spAutoFit/>
      </a:bodyPr>
      <a:lstStyle>
        <a:defPPr>
          <a:defRPr>
            <a:solidFill>
              <a:srgbClr val="777777"/>
            </a:solidFill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108000" rIns="91440" bIns="1080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1" hangingPunct="1">
          <a:lnSpc>
            <a:spcPct val="16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800" b="1" i="0" u="none" strike="noStrike" cap="none" normalizeH="0" baseline="0" dirty="0" smtClean="0">
            <a:ln>
              <a:noFill/>
            </a:ln>
            <a:effectLst/>
          </a:defRPr>
        </a:defPPr>
      </a:lstStyle>
    </a:spDef>
    <a:lnDef>
      <a:spPr bwMode="auto">
        <a:solidFill>
          <a:srgbClr val="FFFF99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9525" algn="ctr">
          <a:noFill/>
          <a:miter lim="800000"/>
          <a:headEnd/>
          <a:tailEnd/>
        </a:ln>
        <a:effectLst>
          <a:prstShdw prst="shdw17" dist="17961" dir="2700000">
            <a:schemeClr val="accent1">
              <a:gamma/>
              <a:shade val="60000"/>
              <a:invGamma/>
            </a:schemeClr>
          </a:prstShdw>
        </a:effectLst>
      </a:spPr>
      <a:bodyPr wrap="none" lIns="0" tIns="0" rIns="0" bIns="0">
        <a:spAutoFit/>
      </a:bodyPr>
      <a:lstStyle>
        <a:defPPr>
          <a:defRPr>
            <a:solidFill>
              <a:srgbClr val="777777"/>
            </a:solidFill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1</Notes>
  <Paragraphs>116</Paragraphs>
  <PresentationFormat>A4 용지(210x297mm)</PresentationFormat>
  <ScaleCrop>false</ScaleCrop>
  <Slides>8</Slides>
  <SharedDoc>false</SharedDoc>
  <HyperlinksChanged>false</HyperlinksChanged>
  <AppVersion>16.0000</AppVersion>
  <Words>521</Words>
  <TotalTime>0</TotalTime>
  <Application>Microsoft Office PowerPoint</Application>
  <Template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modified xsi:type="dcterms:W3CDTF">2025-02-04T01:35:22Z</dcterms:modified>
  <dc:title>슬라이드 1</dc:title>
  <cp:lastPrinted>2024-02-19T23:00:57Z</cp:lastPrinted>
  <cp:lastModifiedBy>김지태(Ji Tae Kim)/기술기획팀</cp:lastModifiedBy>
  <dcterms:created xsi:type="dcterms:W3CDTF">2008-03-10T02:08:39Z</dcterms:created>
  <cp:revision>5365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